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96" r:id="rId2"/>
    <p:sldId id="308" r:id="rId3"/>
    <p:sldId id="297" r:id="rId4"/>
    <p:sldId id="300" r:id="rId5"/>
    <p:sldId id="301" r:id="rId6"/>
    <p:sldId id="302" r:id="rId7"/>
    <p:sldId id="305" r:id="rId8"/>
    <p:sldId id="306" r:id="rId9"/>
    <p:sldId id="307" r:id="rId10"/>
    <p:sldId id="309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-윤고딕310" panose="02030504000101010101" pitchFamily="18" charset="-127"/>
      <p:regular r:id="rId15"/>
    </p:embeddedFont>
    <p:embeddedFont>
      <p:font typeface="-윤고딕320" panose="02030504000101010101" pitchFamily="18" charset="-127"/>
      <p:regular r:id="rId16"/>
    </p:embeddedFont>
    <p:embeddedFont>
      <p:font typeface="-윤고딕330" panose="02030504000101010101" pitchFamily="18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2324"/>
    <a:srgbClr val="221E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9500FD-DE8A-49C6-8DB0-BB4FD18972E1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5EB94E-2049-44D6-8667-3506D620B5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1514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E4249-3D60-4223-BC2C-BA1501F2507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436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E4249-3D60-4223-BC2C-BA1501F2507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31231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E4249-3D60-4223-BC2C-BA1501F25072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611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E4249-3D60-4223-BC2C-BA1501F2507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534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E4249-3D60-4223-BC2C-BA1501F2507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003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E4249-3D60-4223-BC2C-BA1501F2507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775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E4249-3D60-4223-BC2C-BA1501F2507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63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E4249-3D60-4223-BC2C-BA1501F2507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7158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E4249-3D60-4223-BC2C-BA1501F2507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15065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BE4249-3D60-4223-BC2C-BA1501F2507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776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75492F-2FBE-4C31-BAB1-89A6DA3211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1A3B098-1F4D-4F50-9659-514C30E42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55745D-A62A-4A9D-8B02-E26F9424A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466F9C-0C82-4E01-AAAD-24F1E4B81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EBA507-DB2D-4F70-9375-7A1559FCA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23789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DC86B9-C04F-4A80-8E70-E0FD68430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587CA6-9D79-4C26-9270-77E7196185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975416-DAB2-49CF-9F4F-6B68AA8E4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FAC043-6BD4-48BE-8158-69436DC07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3D9814B-4780-4BB2-A04A-1EFC7A7BC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9732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15E71D3-8E5F-41EC-93B6-CD84054933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AD8EF10-D083-4B70-B230-885E82D22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C43AE0-7FA1-461A-B3A1-448159DB2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EB196D-9085-4236-A294-62E3C9264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DE747D-9AE7-4610-BEDC-E8EE6436C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8483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88E761-BF83-4A58-8914-846AC4A81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CD3A85-4FC0-45E4-95E0-63A75D993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27FA2BC-6236-4758-834B-7B403257B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6FE564-A4B6-497F-879B-E4881A162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5F92B6E-B69E-4945-998A-52CF66305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2691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A81FDB-9D25-4FBF-A984-94E63E0C0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F0C33D-C4B4-4C73-A1F2-2D1B8F078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2373E6-BFE9-4E09-A0EA-6A0816DFF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77C429-9164-4051-A0A9-A757B1053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89D483-A853-464C-B458-59E1F8BEE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621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FB7EE4-1E76-4436-AE29-6A702DA19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91E852-4BB3-42B3-A3F8-E39E3C7C56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12465F-110A-49CF-9D52-25C8CE03B0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837305-7A1B-4B68-92E6-06A689136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26696BD-1681-48DD-A5B4-4A4776BC4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83B12E-FB8E-4A80-B152-8327EAB2A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226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D0B6B8-5C15-49E4-B19D-001F9F5E3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26C01F-4A81-480C-8B6F-2987C0E1E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34728E-581A-4D00-86F0-13B660815E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0112D58-A916-4558-84DD-EC58F5EEA4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D0A7BC9-20AA-4863-9414-823623BE38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0CA4229-6142-4C30-BDB4-72E816773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6A28258-0A86-4FD9-9356-A74CE019F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0B8D58B-2422-42D6-8C45-67F2F1775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3186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9A1DA-2EAE-4611-BD0B-894933674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699FFE-0A49-44E7-8138-E241E63B3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063D8EA-4E00-4F9A-90F2-57B90DA68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15470AD-733A-40D2-903F-CC7AA0FB8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3501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D38B7DB-21FE-4FFB-90A1-39591FB63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FAE44A44-52FA-4642-A85E-760C0D89F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1F1B6E-1D4D-4CE5-A852-C61BD0870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1161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724DAD-E86E-4C5D-82EA-297AD724B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D3DDED-6F2A-4FD4-8AE2-CF24F3BCB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E2C564-0FDC-4CDB-B967-F2BE1DF29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7DB312-C1F9-47D6-9E54-CE21D698D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3510F0-8DA2-442A-B69C-40AC27A4E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68A488E-A1F7-4BA2-9750-7F6DA72B35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716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074ECA-9E1D-4D33-9BBD-9CD51FD9A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7B78C19-2E0A-4273-BB36-1A57B1007A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F4F3DB1-F911-4DC0-87A8-C7945AD3C4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863B9E-1838-4D61-8674-F48A5D81F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33DBE0-D9EC-4FF3-9578-259150E7D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7A5DCA-153E-435B-92A4-CECE9E4DE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80475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6391F52-3345-4256-85FC-561EDDA38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3A9F80E-F7FD-4478-A364-A4046A3AA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E6C432-2769-4B5C-B5FC-2EFD2FA7BE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0BEE6-4FEB-47D7-93C7-FA89739D5CA6}" type="datetimeFigureOut">
              <a:rPr lang="ko-KR" altLang="en-US" smtClean="0"/>
              <a:t>2019-10-25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EE93B1-289E-43FE-9749-5EECB3713C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981FDC-47AA-42F3-9D36-A3F89F9F0B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CB7E9-4ACE-418A-831B-0C7E610ED5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0529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image" Target="../media/image12.png"/><Relationship Id="rId3" Type="http://schemas.openxmlformats.org/officeDocument/2006/relationships/image" Target="../media/image1.jpg"/><Relationship Id="rId7" Type="http://schemas.openxmlformats.org/officeDocument/2006/relationships/image" Target="../media/image3.png"/><Relationship Id="rId12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11" Type="http://schemas.openxmlformats.org/officeDocument/2006/relationships/image" Target="../media/image10.png"/><Relationship Id="rId5" Type="http://schemas.openxmlformats.org/officeDocument/2006/relationships/image" Target="../media/image8.png"/><Relationship Id="rId15" Type="http://schemas.openxmlformats.org/officeDocument/2006/relationships/image" Target="../media/image14.png"/><Relationship Id="rId10" Type="http://schemas.openxmlformats.org/officeDocument/2006/relationships/image" Target="../media/image6.png"/><Relationship Id="rId4" Type="http://schemas.openxmlformats.org/officeDocument/2006/relationships/image" Target="../media/image9.png"/><Relationship Id="rId9" Type="http://schemas.openxmlformats.org/officeDocument/2006/relationships/image" Target="../media/image5.png"/><Relationship Id="rId1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.jp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소화전, 앉아있는, 테이블, 오토바이이(가) 표시된 사진&#10;&#10;자동 생성된 설명">
            <a:extLst>
              <a:ext uri="{FF2B5EF4-FFF2-40B4-BE49-F238E27FC236}">
                <a16:creationId xmlns:a16="http://schemas.microsoft.com/office/drawing/2014/main" id="{85C699FA-CD50-4775-953C-5249B6445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219199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2966356" y="3184276"/>
            <a:ext cx="6259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MND ASSISTANT</a:t>
            </a:r>
            <a:endParaRPr lang="ko-KR" altLang="en-US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966356" y="4072390"/>
            <a:ext cx="625928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2019 </a:t>
            </a:r>
            <a:r>
              <a:rPr lang="ko-KR" altLang="en-US" sz="24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군 장병 </a:t>
            </a:r>
            <a:r>
              <a:rPr lang="en-US" altLang="ko-KR" sz="24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SW</a:t>
            </a:r>
            <a:r>
              <a:rPr lang="ko-KR" altLang="en-US" sz="24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캠프</a:t>
            </a:r>
            <a:endParaRPr lang="en-US" altLang="ko-KR" sz="24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/>
            <a:r>
              <a:rPr lang="ko-KR" altLang="en-US" sz="2400" dirty="0" err="1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미쁘미</a:t>
            </a:r>
            <a:r>
              <a:rPr lang="ko-KR" altLang="en-US" sz="24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팀</a:t>
            </a:r>
            <a:endParaRPr lang="en-US" altLang="ko-KR" sz="24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공군사관학교 병장 </a:t>
            </a:r>
            <a:r>
              <a:rPr lang="ko-KR" altLang="en-US" sz="2400" dirty="0" err="1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이정필</a:t>
            </a:r>
            <a:r>
              <a:rPr lang="en-US" altLang="ko-KR" sz="24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상병 이은상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6C2588-7486-4E53-9817-91A58EAAA6F1}"/>
              </a:ext>
            </a:extLst>
          </p:cNvPr>
          <p:cNvSpPr txBox="1"/>
          <p:nvPr/>
        </p:nvSpPr>
        <p:spPr>
          <a:xfrm>
            <a:off x="4686649" y="5491419"/>
            <a:ext cx="281870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국방부오픈소스아카데미</a:t>
            </a:r>
            <a:endParaRPr lang="en-US" altLang="ko-KR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  <a:p>
            <a:r>
              <a:rPr lang="en-US" altLang="ko-KR" sz="1250" dirty="0">
                <a:solidFill>
                  <a:schemeClr val="bg1"/>
                </a:solidFill>
                <a:latin typeface="+mj-lt"/>
                <a:ea typeface="한컴 윤고딕 230" panose="02020603020101020101" pitchFamily="18" charset="-127"/>
              </a:rPr>
              <a:t>Open Source Academy for </a:t>
            </a:r>
            <a:r>
              <a:rPr lang="en-US" altLang="ko-KR" sz="1250" dirty="0" err="1">
                <a:solidFill>
                  <a:schemeClr val="bg1"/>
                </a:solidFill>
                <a:latin typeface="+mj-lt"/>
                <a:ea typeface="한컴 윤고딕 230" panose="02020603020101020101" pitchFamily="18" charset="-127"/>
              </a:rPr>
              <a:t>Millitary</a:t>
            </a:r>
            <a:endParaRPr lang="ko-KR" altLang="en-US" sz="1250" dirty="0">
              <a:solidFill>
                <a:schemeClr val="bg1"/>
              </a:solidFill>
              <a:latin typeface="+mj-lt"/>
              <a:ea typeface="한컴 윤고딕 230" panose="02020603020101020101" pitchFamily="18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32E668D-D080-4DE8-A068-EF4E81208B55}"/>
              </a:ext>
            </a:extLst>
          </p:cNvPr>
          <p:cNvGrpSpPr/>
          <p:nvPr/>
        </p:nvGrpSpPr>
        <p:grpSpPr>
          <a:xfrm>
            <a:off x="2577910" y="2083896"/>
            <a:ext cx="7036179" cy="1103681"/>
            <a:chOff x="2347307" y="1536117"/>
            <a:chExt cx="7036179" cy="1103681"/>
          </a:xfrm>
        </p:grpSpPr>
        <p:sp>
          <p:nvSpPr>
            <p:cNvPr id="21" name="TextBox 20"/>
            <p:cNvSpPr txBox="1"/>
            <p:nvPr/>
          </p:nvSpPr>
          <p:spPr>
            <a:xfrm>
              <a:off x="2808514" y="1624135"/>
              <a:ext cx="657497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60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국방 어시스턴트</a:t>
              </a:r>
              <a:endParaRPr lang="ko-KR" altLang="en-US" sz="44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971FE9FA-F249-4236-A468-523F0FD3EB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6557"/>
            <a:stretch/>
          </p:blipFill>
          <p:spPr>
            <a:xfrm>
              <a:off x="2347307" y="1536117"/>
              <a:ext cx="1095482" cy="10035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55676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소화전, 앉아있는, 테이블, 오토바이이(가) 표시된 사진&#10;&#10;자동 생성된 설명">
            <a:extLst>
              <a:ext uri="{FF2B5EF4-FFF2-40B4-BE49-F238E27FC236}">
                <a16:creationId xmlns:a16="http://schemas.microsoft.com/office/drawing/2014/main" id="{85C699FA-CD50-4775-953C-5249B6445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411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229D956C-5AC3-49E5-94C8-C0D8391CFBF1}"/>
              </a:ext>
            </a:extLst>
          </p:cNvPr>
          <p:cNvSpPr/>
          <p:nvPr/>
        </p:nvSpPr>
        <p:spPr>
          <a:xfrm rot="5400000">
            <a:off x="129691" y="79362"/>
            <a:ext cx="927069" cy="709457"/>
          </a:xfrm>
          <a:prstGeom prst="homePlat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6</a:t>
            </a:r>
            <a:endParaRPr lang="ko-KR" altLang="en-US" sz="2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7EA496D-3CD1-4382-96F4-4E2E9B5E5FF6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947954" y="230781"/>
            <a:ext cx="10896490" cy="2594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7D62899-29A0-4DAA-AADE-8CDFD52CBCA8}"/>
              </a:ext>
            </a:extLst>
          </p:cNvPr>
          <p:cNvCxnSpPr/>
          <p:nvPr/>
        </p:nvCxnSpPr>
        <p:spPr>
          <a:xfrm>
            <a:off x="11844446" y="230781"/>
            <a:ext cx="0" cy="639232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BC9B447-9F27-4DBF-AD57-F9DE296120CA}"/>
              </a:ext>
            </a:extLst>
          </p:cNvPr>
          <p:cNvCxnSpPr>
            <a:cxnSpLocks/>
          </p:cNvCxnSpPr>
          <p:nvPr/>
        </p:nvCxnSpPr>
        <p:spPr>
          <a:xfrm>
            <a:off x="347554" y="661988"/>
            <a:ext cx="0" cy="596112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4260B6D-B0C8-43BF-8427-0ADEDC4D2A24}"/>
              </a:ext>
            </a:extLst>
          </p:cNvPr>
          <p:cNvSpPr txBox="1"/>
          <p:nvPr/>
        </p:nvSpPr>
        <p:spPr>
          <a:xfrm>
            <a:off x="323262" y="245271"/>
            <a:ext cx="35446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시연 영상</a:t>
            </a:r>
            <a:endParaRPr lang="ko-KR" altLang="en-US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4741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소화전, 앉아있는, 테이블, 오토바이이(가) 표시된 사진&#10;&#10;자동 생성된 설명">
            <a:extLst>
              <a:ext uri="{FF2B5EF4-FFF2-40B4-BE49-F238E27FC236}">
                <a16:creationId xmlns:a16="http://schemas.microsoft.com/office/drawing/2014/main" id="{85C699FA-CD50-4775-953C-5249B6445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411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229D956C-5AC3-49E5-94C8-C0D8391CFBF1}"/>
              </a:ext>
            </a:extLst>
          </p:cNvPr>
          <p:cNvSpPr/>
          <p:nvPr/>
        </p:nvSpPr>
        <p:spPr>
          <a:xfrm rot="5400000">
            <a:off x="129691" y="79362"/>
            <a:ext cx="927069" cy="709457"/>
          </a:xfrm>
          <a:prstGeom prst="homePlat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sz="2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7EA496D-3CD1-4382-96F4-4E2E9B5E5FF6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947954" y="230781"/>
            <a:ext cx="10896490" cy="2594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7D62899-29A0-4DAA-AADE-8CDFD52CBCA8}"/>
              </a:ext>
            </a:extLst>
          </p:cNvPr>
          <p:cNvCxnSpPr/>
          <p:nvPr/>
        </p:nvCxnSpPr>
        <p:spPr>
          <a:xfrm>
            <a:off x="11844446" y="230781"/>
            <a:ext cx="0" cy="639232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BC9B447-9F27-4DBF-AD57-F9DE296120CA}"/>
              </a:ext>
            </a:extLst>
          </p:cNvPr>
          <p:cNvCxnSpPr>
            <a:cxnSpLocks/>
          </p:cNvCxnSpPr>
          <p:nvPr/>
        </p:nvCxnSpPr>
        <p:spPr>
          <a:xfrm>
            <a:off x="347554" y="661988"/>
            <a:ext cx="0" cy="596112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FB12EA2-CB69-45F4-9BCC-A881172E369D}"/>
              </a:ext>
            </a:extLst>
          </p:cNvPr>
          <p:cNvCxnSpPr/>
          <p:nvPr/>
        </p:nvCxnSpPr>
        <p:spPr>
          <a:xfrm>
            <a:off x="347554" y="6623108"/>
            <a:ext cx="1149689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313E353-100C-437A-888C-243EFDFD6B9A}"/>
              </a:ext>
            </a:extLst>
          </p:cNvPr>
          <p:cNvSpPr txBox="1"/>
          <p:nvPr/>
        </p:nvSpPr>
        <p:spPr>
          <a:xfrm>
            <a:off x="1347688" y="2749154"/>
            <a:ext cx="9517074" cy="1049106"/>
          </a:xfrm>
          <a:prstGeom prst="rect">
            <a:avLst/>
          </a:prstGeom>
          <a:solidFill>
            <a:schemeClr val="tx1">
              <a:alpha val="80000"/>
            </a:schemeClr>
          </a:solidFill>
          <a:ln w="12700">
            <a:solidFill>
              <a:schemeClr val="bg1"/>
            </a:solidFill>
          </a:ln>
        </p:spPr>
        <p:txBody>
          <a:bodyPr wrap="square" tIns="108000" bIns="108000" rtlCol="0">
            <a:spAutoFit/>
          </a:bodyPr>
          <a:lstStyle/>
          <a:p>
            <a:pPr algn="ctr"/>
            <a:r>
              <a:rPr lang="ko-KR" altLang="en-US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군 인트라넷 웹 애플리케이션 행정 체계들을 </a:t>
            </a:r>
            <a:endParaRPr lang="en-US" altLang="ko-KR" sz="27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en-US" altLang="ko-KR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Single Page Application </a:t>
            </a:r>
            <a:r>
              <a:rPr lang="ko-KR" altLang="en-US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형태로 통합 개발</a:t>
            </a:r>
            <a:endParaRPr lang="en-US" altLang="ko-KR" sz="27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F42588-2D12-482A-A8ED-872AFA39DECD}"/>
              </a:ext>
            </a:extLst>
          </p:cNvPr>
          <p:cNvSpPr txBox="1"/>
          <p:nvPr/>
        </p:nvSpPr>
        <p:spPr>
          <a:xfrm>
            <a:off x="1347689" y="4438140"/>
            <a:ext cx="9517078" cy="1049106"/>
          </a:xfrm>
          <a:prstGeom prst="rect">
            <a:avLst/>
          </a:prstGeom>
          <a:solidFill>
            <a:schemeClr val="tx1">
              <a:alpha val="80000"/>
            </a:schemeClr>
          </a:solidFill>
          <a:ln w="12700">
            <a:solidFill>
              <a:schemeClr val="bg1"/>
            </a:solidFill>
          </a:ln>
        </p:spPr>
        <p:txBody>
          <a:bodyPr wrap="square" tIns="108000" bIns="108000" rtlCol="0">
            <a:spAutoFit/>
          </a:bodyPr>
          <a:lstStyle/>
          <a:p>
            <a:pPr algn="ctr"/>
            <a:r>
              <a:rPr lang="en-US" altLang="ko-KR" sz="2700" dirty="0" err="1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ChatBot</a:t>
            </a:r>
            <a:r>
              <a:rPr lang="ko-KR" altLang="en-US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프로세스를 통한 행정 체계 제어 및</a:t>
            </a:r>
            <a:endParaRPr lang="en-US" altLang="ko-KR" sz="27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ko-KR" altLang="en-US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사용자 질의응답</a:t>
            </a:r>
            <a:r>
              <a:rPr lang="en-US" altLang="ko-KR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(</a:t>
            </a:r>
            <a:r>
              <a:rPr lang="ko-KR" altLang="en-US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한국어 자연어 기반</a:t>
            </a:r>
            <a:r>
              <a:rPr lang="en-US" altLang="ko-KR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)</a:t>
            </a:r>
            <a:r>
              <a:rPr lang="ko-KR" altLang="en-US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 기능 제공</a:t>
            </a:r>
            <a:endParaRPr lang="en-US" altLang="ko-KR" sz="27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EC849D-93B4-4DB4-8A38-80D5192850D8}"/>
              </a:ext>
            </a:extLst>
          </p:cNvPr>
          <p:cNvSpPr txBox="1"/>
          <p:nvPr/>
        </p:nvSpPr>
        <p:spPr>
          <a:xfrm>
            <a:off x="1347696" y="1475666"/>
            <a:ext cx="9517075" cy="633608"/>
          </a:xfrm>
          <a:prstGeom prst="rect">
            <a:avLst/>
          </a:prstGeom>
          <a:solidFill>
            <a:schemeClr val="tx1">
              <a:alpha val="80000"/>
            </a:schemeClr>
          </a:solidFill>
          <a:ln w="12700">
            <a:solidFill>
              <a:schemeClr val="bg1"/>
            </a:solidFill>
          </a:ln>
        </p:spPr>
        <p:txBody>
          <a:bodyPr wrap="square" tIns="108000" bIns="108000" rtlCol="0">
            <a:spAutoFit/>
          </a:bodyPr>
          <a:lstStyle/>
          <a:p>
            <a:pPr algn="ctr"/>
            <a:r>
              <a:rPr lang="en-US" altLang="ko-KR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‘</a:t>
            </a:r>
            <a:r>
              <a:rPr lang="ko-KR" altLang="en-US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인공지능 기반의 대화식 행정처리 애플리케이션</a:t>
            </a:r>
            <a:r>
              <a:rPr lang="en-US" altLang="ko-KR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(</a:t>
            </a:r>
            <a:r>
              <a:rPr lang="en-US" altLang="ko-KR" sz="2700" dirty="0" err="1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ChatBot:SPA</a:t>
            </a:r>
            <a:r>
              <a:rPr lang="en-US" altLang="ko-KR" sz="27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)’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ACD105-23D4-4D7F-8D90-DFD91797F584}"/>
              </a:ext>
            </a:extLst>
          </p:cNvPr>
          <p:cNvSpPr txBox="1"/>
          <p:nvPr/>
        </p:nvSpPr>
        <p:spPr>
          <a:xfrm>
            <a:off x="323262" y="245271"/>
            <a:ext cx="51726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개요</a:t>
            </a:r>
            <a:r>
              <a:rPr lang="en-US" altLang="ko-KR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프로젝트 설명</a:t>
            </a:r>
            <a:r>
              <a:rPr lang="en-US" altLang="ko-KR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21523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소화전, 앉아있는, 테이블, 오토바이이(가) 표시된 사진&#10;&#10;자동 생성된 설명">
            <a:extLst>
              <a:ext uri="{FF2B5EF4-FFF2-40B4-BE49-F238E27FC236}">
                <a16:creationId xmlns:a16="http://schemas.microsoft.com/office/drawing/2014/main" id="{85C699FA-CD50-4775-953C-5249B6445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411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229D956C-5AC3-49E5-94C8-C0D8391CFBF1}"/>
              </a:ext>
            </a:extLst>
          </p:cNvPr>
          <p:cNvSpPr/>
          <p:nvPr/>
        </p:nvSpPr>
        <p:spPr>
          <a:xfrm rot="5400000">
            <a:off x="129691" y="79362"/>
            <a:ext cx="927069" cy="709457"/>
          </a:xfrm>
          <a:prstGeom prst="homePlat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sz="2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7EA496D-3CD1-4382-96F4-4E2E9B5E5FF6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947954" y="230781"/>
            <a:ext cx="10896490" cy="2594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7D62899-29A0-4DAA-AADE-8CDFD52CBCA8}"/>
              </a:ext>
            </a:extLst>
          </p:cNvPr>
          <p:cNvCxnSpPr/>
          <p:nvPr/>
        </p:nvCxnSpPr>
        <p:spPr>
          <a:xfrm>
            <a:off x="11844446" y="230781"/>
            <a:ext cx="0" cy="639232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BC9B447-9F27-4DBF-AD57-F9DE296120CA}"/>
              </a:ext>
            </a:extLst>
          </p:cNvPr>
          <p:cNvCxnSpPr>
            <a:cxnSpLocks/>
          </p:cNvCxnSpPr>
          <p:nvPr/>
        </p:nvCxnSpPr>
        <p:spPr>
          <a:xfrm>
            <a:off x="347554" y="661988"/>
            <a:ext cx="0" cy="596112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FB12EA2-CB69-45F4-9BCC-A881172E369D}"/>
              </a:ext>
            </a:extLst>
          </p:cNvPr>
          <p:cNvCxnSpPr/>
          <p:nvPr/>
        </p:nvCxnSpPr>
        <p:spPr>
          <a:xfrm>
            <a:off x="347554" y="6623108"/>
            <a:ext cx="1149689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313E353-100C-437A-888C-243EFDFD6B9A}"/>
              </a:ext>
            </a:extLst>
          </p:cNvPr>
          <p:cNvSpPr txBox="1"/>
          <p:nvPr/>
        </p:nvSpPr>
        <p:spPr>
          <a:xfrm>
            <a:off x="1062178" y="1450841"/>
            <a:ext cx="9930314" cy="732848"/>
          </a:xfrm>
          <a:prstGeom prst="rect">
            <a:avLst/>
          </a:prstGeom>
          <a:solidFill>
            <a:schemeClr val="tx1">
              <a:alpha val="80000"/>
            </a:schemeClr>
          </a:solidFill>
          <a:ln w="12700">
            <a:solidFill>
              <a:schemeClr val="bg1"/>
            </a:solidFill>
          </a:ln>
        </p:spPr>
        <p:txBody>
          <a:bodyPr wrap="square" tIns="180000" bIns="180000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現 군 부대 인트라넷 특성으로 인해 각 행정 애플리케이션들이 낙후됨</a:t>
            </a:r>
            <a:endParaRPr lang="en-US" altLang="ko-KR" sz="24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BF42588-2D12-482A-A8ED-872AFA39DECD}"/>
              </a:ext>
            </a:extLst>
          </p:cNvPr>
          <p:cNvSpPr txBox="1"/>
          <p:nvPr/>
        </p:nvSpPr>
        <p:spPr>
          <a:xfrm>
            <a:off x="1067136" y="4469756"/>
            <a:ext cx="9925345" cy="1102179"/>
          </a:xfrm>
          <a:prstGeom prst="rect">
            <a:avLst/>
          </a:prstGeom>
          <a:solidFill>
            <a:schemeClr val="tx1">
              <a:alpha val="80000"/>
            </a:schemeClr>
          </a:solidFill>
          <a:ln w="12700">
            <a:solidFill>
              <a:schemeClr val="bg1"/>
            </a:solidFill>
          </a:ln>
        </p:spPr>
        <p:txBody>
          <a:bodyPr wrap="square" tIns="180000" bIns="180000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신규 사업 또는 사용자 과실 등의 사유 발생 시</a:t>
            </a:r>
            <a:endParaRPr lang="en-US" altLang="ko-KR" sz="24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  <a:p>
            <a:pPr algn="ctr"/>
            <a:r>
              <a:rPr lang="ko-KR" altLang="en-US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기존 담당자와의 </a:t>
            </a:r>
            <a:r>
              <a:rPr lang="en-US" altLang="ko-KR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1:1 </a:t>
            </a:r>
            <a:r>
              <a:rPr lang="ko-KR" altLang="en-US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응대 구조의 단점발생</a:t>
            </a:r>
            <a:endParaRPr lang="en-US" altLang="ko-KR" sz="24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EC849D-93B4-4DB4-8A38-80D5192850D8}"/>
              </a:ext>
            </a:extLst>
          </p:cNvPr>
          <p:cNvSpPr txBox="1"/>
          <p:nvPr/>
        </p:nvSpPr>
        <p:spPr>
          <a:xfrm>
            <a:off x="1062160" y="2960298"/>
            <a:ext cx="9930314" cy="732848"/>
          </a:xfrm>
          <a:prstGeom prst="rect">
            <a:avLst/>
          </a:prstGeom>
          <a:solidFill>
            <a:schemeClr val="tx1">
              <a:alpha val="80000"/>
            </a:schemeClr>
          </a:solidFill>
          <a:ln w="12700">
            <a:solidFill>
              <a:schemeClr val="bg1"/>
            </a:solidFill>
          </a:ln>
        </p:spPr>
        <p:txBody>
          <a:bodyPr wrap="square" tIns="180000" bIns="180000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rPr>
              <a:t>부서별로 정해진 업무 내용과 메뉴얼이 상이하여 사용자 행정처리 지연 발생</a:t>
            </a:r>
            <a:endParaRPr lang="en-US" altLang="ko-KR" sz="2400" dirty="0">
              <a:solidFill>
                <a:schemeClr val="bg1"/>
              </a:solidFill>
              <a:latin typeface="-윤고딕320" panose="02030504000101010101" pitchFamily="18" charset="-127"/>
              <a:ea typeface="-윤고딕320" panose="02030504000101010101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CACD105-23D4-4D7F-8D90-DFD91797F584}"/>
              </a:ext>
            </a:extLst>
          </p:cNvPr>
          <p:cNvSpPr txBox="1"/>
          <p:nvPr/>
        </p:nvSpPr>
        <p:spPr>
          <a:xfrm>
            <a:off x="323262" y="245271"/>
            <a:ext cx="59156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개요</a:t>
            </a:r>
            <a:r>
              <a:rPr lang="en-US" altLang="ko-KR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프로젝트 선정 배경</a:t>
            </a:r>
            <a:r>
              <a:rPr lang="en-US" altLang="ko-KR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5745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소화전, 앉아있는, 테이블, 오토바이이(가) 표시된 사진&#10;&#10;자동 생성된 설명">
            <a:extLst>
              <a:ext uri="{FF2B5EF4-FFF2-40B4-BE49-F238E27FC236}">
                <a16:creationId xmlns:a16="http://schemas.microsoft.com/office/drawing/2014/main" id="{85C699FA-CD50-4775-953C-5249B6445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411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229D956C-5AC3-49E5-94C8-C0D8391CFBF1}"/>
              </a:ext>
            </a:extLst>
          </p:cNvPr>
          <p:cNvSpPr/>
          <p:nvPr/>
        </p:nvSpPr>
        <p:spPr>
          <a:xfrm rot="5400000">
            <a:off x="129691" y="79362"/>
            <a:ext cx="927069" cy="709457"/>
          </a:xfrm>
          <a:prstGeom prst="homePlat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sz="2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7EA496D-3CD1-4382-96F4-4E2E9B5E5FF6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947954" y="230781"/>
            <a:ext cx="10896490" cy="2594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7D62899-29A0-4DAA-AADE-8CDFD52CBCA8}"/>
              </a:ext>
            </a:extLst>
          </p:cNvPr>
          <p:cNvCxnSpPr/>
          <p:nvPr/>
        </p:nvCxnSpPr>
        <p:spPr>
          <a:xfrm>
            <a:off x="11844446" y="230781"/>
            <a:ext cx="0" cy="639232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BC9B447-9F27-4DBF-AD57-F9DE296120CA}"/>
              </a:ext>
            </a:extLst>
          </p:cNvPr>
          <p:cNvCxnSpPr>
            <a:cxnSpLocks/>
          </p:cNvCxnSpPr>
          <p:nvPr/>
        </p:nvCxnSpPr>
        <p:spPr>
          <a:xfrm>
            <a:off x="347554" y="661988"/>
            <a:ext cx="0" cy="596112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FB12EA2-CB69-45F4-9BCC-A881172E369D}"/>
              </a:ext>
            </a:extLst>
          </p:cNvPr>
          <p:cNvCxnSpPr/>
          <p:nvPr/>
        </p:nvCxnSpPr>
        <p:spPr>
          <a:xfrm>
            <a:off x="347554" y="6623108"/>
            <a:ext cx="1149689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4260B6D-B0C8-43BF-8427-0ADEDC4D2A24}"/>
              </a:ext>
            </a:extLst>
          </p:cNvPr>
          <p:cNvSpPr txBox="1"/>
          <p:nvPr/>
        </p:nvSpPr>
        <p:spPr>
          <a:xfrm>
            <a:off x="323262" y="245271"/>
            <a:ext cx="2439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요약</a:t>
            </a:r>
            <a:endParaRPr lang="ko-KR" altLang="en-US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5AA791EB-1E77-41D0-B604-81FDC0B6D7E6}"/>
              </a:ext>
            </a:extLst>
          </p:cNvPr>
          <p:cNvSpPr/>
          <p:nvPr/>
        </p:nvSpPr>
        <p:spPr>
          <a:xfrm>
            <a:off x="742952" y="1406574"/>
            <a:ext cx="10751833" cy="5216531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CEC70C15-2B28-4059-8101-C8C927F7AB60}"/>
              </a:ext>
            </a:extLst>
          </p:cNvPr>
          <p:cNvGrpSpPr/>
          <p:nvPr/>
        </p:nvGrpSpPr>
        <p:grpSpPr>
          <a:xfrm>
            <a:off x="1049293" y="2837167"/>
            <a:ext cx="7860454" cy="3412343"/>
            <a:chOff x="1049293" y="2837167"/>
            <a:chExt cx="7860454" cy="3412343"/>
          </a:xfrm>
        </p:grpSpPr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04C2FFBE-C11D-4350-9F72-FADCFF7DD1DE}"/>
                </a:ext>
              </a:extLst>
            </p:cNvPr>
            <p:cNvGrpSpPr/>
            <p:nvPr/>
          </p:nvGrpSpPr>
          <p:grpSpPr>
            <a:xfrm>
              <a:off x="1049293" y="2837167"/>
              <a:ext cx="7860454" cy="3412343"/>
              <a:chOff x="1285872" y="1819280"/>
              <a:chExt cx="7515226" cy="2679217"/>
            </a:xfrm>
          </p:grpSpPr>
          <p:grpSp>
            <p:nvGrpSpPr>
              <p:cNvPr id="28" name="그룹 27">
                <a:extLst>
                  <a:ext uri="{FF2B5EF4-FFF2-40B4-BE49-F238E27FC236}">
                    <a16:creationId xmlns:a16="http://schemas.microsoft.com/office/drawing/2014/main" id="{97C35EF7-FA4E-4355-AB7F-4D0CB79EA171}"/>
                  </a:ext>
                </a:extLst>
              </p:cNvPr>
              <p:cNvGrpSpPr/>
              <p:nvPr/>
            </p:nvGrpSpPr>
            <p:grpSpPr>
              <a:xfrm>
                <a:off x="1285875" y="2355390"/>
                <a:ext cx="7515223" cy="2143107"/>
                <a:chOff x="1266825" y="1447800"/>
                <a:chExt cx="9601191" cy="2298146"/>
              </a:xfrm>
            </p:grpSpPr>
            <p:pic>
              <p:nvPicPr>
                <p:cNvPr id="8" name="그림 7" descr="표지판, 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CDCEC475-E1A6-4D14-B4C8-96A4E8CE5E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63413" y="1639111"/>
                  <a:ext cx="1800000" cy="1631349"/>
                </a:xfrm>
                <a:prstGeom prst="rect">
                  <a:avLst/>
                </a:prstGeom>
              </p:spPr>
            </p:pic>
            <p:pic>
              <p:nvPicPr>
                <p:cNvPr id="11" name="그림 10" descr="플레이트이(가) 표시된 사진&#10;&#10;자동 생성된 설명">
                  <a:extLst>
                    <a:ext uri="{FF2B5EF4-FFF2-40B4-BE49-F238E27FC236}">
                      <a16:creationId xmlns:a16="http://schemas.microsoft.com/office/drawing/2014/main" id="{7EA3E630-A624-4FAA-9FEC-11BD9A6CB9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51805" y="1639111"/>
                  <a:ext cx="1800000" cy="1631349"/>
                </a:xfrm>
                <a:prstGeom prst="rect">
                  <a:avLst/>
                </a:prstGeom>
              </p:spPr>
            </p:pic>
            <p:pic>
              <p:nvPicPr>
                <p:cNvPr id="15" name="그림 14" descr="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983C85AE-58F0-46A5-96AE-A14EEF07EEE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40197" y="1630125"/>
                  <a:ext cx="1800000" cy="1631349"/>
                </a:xfrm>
                <a:prstGeom prst="rect">
                  <a:avLst/>
                </a:prstGeom>
              </p:spPr>
            </p:pic>
            <p:pic>
              <p:nvPicPr>
                <p:cNvPr id="26" name="그림 25" descr="시계이(가) 표시된 사진&#10;&#10;자동 생성된 설명">
                  <a:extLst>
                    <a:ext uri="{FF2B5EF4-FFF2-40B4-BE49-F238E27FC236}">
                      <a16:creationId xmlns:a16="http://schemas.microsoft.com/office/drawing/2014/main" id="{6826914B-E747-44DF-B32F-73A1FB5A35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882050" y="1739834"/>
                  <a:ext cx="1800000" cy="1631349"/>
                </a:xfrm>
                <a:prstGeom prst="rect">
                  <a:avLst/>
                </a:prstGeom>
              </p:spPr>
            </p:pic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E9F1016D-7926-4D80-BCAD-AD9C3E774AEE}"/>
                    </a:ext>
                  </a:extLst>
                </p:cNvPr>
                <p:cNvSpPr/>
                <p:nvPr/>
              </p:nvSpPr>
              <p:spPr>
                <a:xfrm>
                  <a:off x="1266825" y="1447800"/>
                  <a:ext cx="9601191" cy="2298146"/>
                </a:xfrm>
                <a:prstGeom prst="rect">
                  <a:avLst/>
                </a:prstGeom>
                <a:solidFill>
                  <a:schemeClr val="tx1">
                    <a:alpha val="2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FB34F9DE-B011-4718-A362-13ABA39D477D}"/>
                  </a:ext>
                </a:extLst>
              </p:cNvPr>
              <p:cNvSpPr/>
              <p:nvPr/>
            </p:nvSpPr>
            <p:spPr>
              <a:xfrm>
                <a:off x="1285872" y="1819280"/>
                <a:ext cx="7515223" cy="506242"/>
              </a:xfrm>
              <a:prstGeom prst="rect">
                <a:avLst/>
              </a:prstGeom>
              <a:solidFill>
                <a:schemeClr val="tx1">
                  <a:alpha val="84000"/>
                </a:schemeClr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>
                    <a:solidFill>
                      <a:schemeClr val="bg1"/>
                    </a:solidFill>
                  </a:rPr>
                  <a:t>      통합 행정체계</a:t>
                </a:r>
                <a:r>
                  <a:rPr lang="en-US" altLang="ko-KR" sz="2400" dirty="0">
                    <a:solidFill>
                      <a:schemeClr val="bg1"/>
                    </a:solidFill>
                  </a:rPr>
                  <a:t>(SPA)</a:t>
                </a:r>
                <a:endParaRPr lang="ko-KR" altLang="en-US" sz="2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1CCA5F7C-3409-4606-9BD9-E25705BDC775}"/>
                </a:ext>
              </a:extLst>
            </p:cNvPr>
            <p:cNvSpPr/>
            <p:nvPr/>
          </p:nvSpPr>
          <p:spPr>
            <a:xfrm>
              <a:off x="1210242" y="5832981"/>
              <a:ext cx="1473653" cy="26831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메일</a:t>
              </a:r>
              <a:endPara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E605FE68-7CEB-4390-A20A-9FE95C144387}"/>
                </a:ext>
              </a:extLst>
            </p:cNvPr>
            <p:cNvSpPr/>
            <p:nvPr/>
          </p:nvSpPr>
          <p:spPr>
            <a:xfrm>
              <a:off x="3247477" y="5832981"/>
              <a:ext cx="1473653" cy="26831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주소록</a:t>
              </a:r>
            </a:p>
          </p:txBody>
        </p:sp>
        <p:sp>
          <p:nvSpPr>
            <p:cNvPr id="50" name="직사각형 49">
              <a:extLst>
                <a:ext uri="{FF2B5EF4-FFF2-40B4-BE49-F238E27FC236}">
                  <a16:creationId xmlns:a16="http://schemas.microsoft.com/office/drawing/2014/main" id="{ED1FF2A8-DCA7-45F3-809B-B09F0DE0E848}"/>
                </a:ext>
              </a:extLst>
            </p:cNvPr>
            <p:cNvSpPr/>
            <p:nvPr/>
          </p:nvSpPr>
          <p:spPr>
            <a:xfrm>
              <a:off x="5284712" y="5832981"/>
              <a:ext cx="1473653" cy="26831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일정관리</a:t>
              </a:r>
            </a:p>
          </p:txBody>
        </p: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68233CFF-9F2D-49E4-82FD-C9B3072B6465}"/>
                </a:ext>
              </a:extLst>
            </p:cNvPr>
            <p:cNvSpPr/>
            <p:nvPr/>
          </p:nvSpPr>
          <p:spPr>
            <a:xfrm>
              <a:off x="7326870" y="5832981"/>
              <a:ext cx="1473653" cy="26831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전산장비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C55CA53F-9080-434B-BE86-64234F0E540D}"/>
              </a:ext>
            </a:extLst>
          </p:cNvPr>
          <p:cNvGrpSpPr/>
          <p:nvPr/>
        </p:nvGrpSpPr>
        <p:grpSpPr>
          <a:xfrm>
            <a:off x="9213486" y="2837168"/>
            <a:ext cx="2020662" cy="3412342"/>
            <a:chOff x="9213486" y="2837168"/>
            <a:chExt cx="2020662" cy="3412342"/>
          </a:xfrm>
        </p:grpSpPr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A119DB9B-22AE-4430-A8FE-92BE0F9367D1}"/>
                </a:ext>
              </a:extLst>
            </p:cNvPr>
            <p:cNvGrpSpPr/>
            <p:nvPr/>
          </p:nvGrpSpPr>
          <p:grpSpPr>
            <a:xfrm>
              <a:off x="9213486" y="2837168"/>
              <a:ext cx="2020662" cy="3412342"/>
              <a:chOff x="9310788" y="3436342"/>
              <a:chExt cx="1700008" cy="2679216"/>
            </a:xfrm>
          </p:grpSpPr>
          <p:sp>
            <p:nvSpPr>
              <p:cNvPr id="32" name="직사각형 31">
                <a:extLst>
                  <a:ext uri="{FF2B5EF4-FFF2-40B4-BE49-F238E27FC236}">
                    <a16:creationId xmlns:a16="http://schemas.microsoft.com/office/drawing/2014/main" id="{1A53D60E-30A4-4E93-936F-7AC24FA09BC7}"/>
                  </a:ext>
                </a:extLst>
              </p:cNvPr>
              <p:cNvSpPr/>
              <p:nvPr/>
            </p:nvSpPr>
            <p:spPr>
              <a:xfrm>
                <a:off x="9310792" y="3972451"/>
                <a:ext cx="1700002" cy="2143107"/>
              </a:xfrm>
              <a:prstGeom prst="rect">
                <a:avLst/>
              </a:prstGeom>
              <a:solidFill>
                <a:schemeClr val="tx1">
                  <a:alpha val="20000"/>
                </a:schemeClr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34" name="그림 33">
                <a:extLst>
                  <a:ext uri="{FF2B5EF4-FFF2-40B4-BE49-F238E27FC236}">
                    <a16:creationId xmlns:a16="http://schemas.microsoft.com/office/drawing/2014/main" id="{DED1769C-D4A8-49E3-ADF4-7368E10F494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1571" y="4242600"/>
                <a:ext cx="1578444" cy="1421170"/>
              </a:xfrm>
              <a:prstGeom prst="rect">
                <a:avLst/>
              </a:prstGeom>
            </p:spPr>
          </p:pic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D4359788-28D6-40D0-BC54-380A7AEA6432}"/>
                  </a:ext>
                </a:extLst>
              </p:cNvPr>
              <p:cNvSpPr/>
              <p:nvPr/>
            </p:nvSpPr>
            <p:spPr>
              <a:xfrm>
                <a:off x="9310788" y="3436342"/>
                <a:ext cx="1700008" cy="506242"/>
              </a:xfrm>
              <a:prstGeom prst="rect">
                <a:avLst/>
              </a:prstGeom>
              <a:solidFill>
                <a:schemeClr val="tx1">
                  <a:alpha val="84000"/>
                </a:schemeClr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</a:rPr>
                  <a:t>DATASET</a:t>
                </a:r>
                <a:endParaRPr lang="ko-KR" altLang="en-US" sz="24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782F2EB5-C937-4171-813C-BEA0B698EBEB}"/>
                </a:ext>
              </a:extLst>
            </p:cNvPr>
            <p:cNvSpPr/>
            <p:nvPr/>
          </p:nvSpPr>
          <p:spPr>
            <a:xfrm>
              <a:off x="9324202" y="5832981"/>
              <a:ext cx="1818502" cy="26831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부서별 데이터</a:t>
              </a: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28C473C6-BEF7-4908-BEFB-4F5B8D7909FC}"/>
              </a:ext>
            </a:extLst>
          </p:cNvPr>
          <p:cNvGrpSpPr/>
          <p:nvPr/>
        </p:nvGrpSpPr>
        <p:grpSpPr>
          <a:xfrm>
            <a:off x="523879" y="1237544"/>
            <a:ext cx="2755562" cy="514043"/>
            <a:chOff x="619128" y="1255170"/>
            <a:chExt cx="2781295" cy="514043"/>
          </a:xfrm>
        </p:grpSpPr>
        <p:pic>
          <p:nvPicPr>
            <p:cNvPr id="57" name="그림 56" descr="소화전, 앉아있는, 테이블, 오토바이이(가) 표시된 사진&#10;&#10;자동 생성된 설명">
              <a:extLst>
                <a:ext uri="{FF2B5EF4-FFF2-40B4-BE49-F238E27FC236}">
                  <a16:creationId xmlns:a16="http://schemas.microsoft.com/office/drawing/2014/main" id="{B53688E5-4E47-4961-ACE4-FF17824308C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78" t="18333" r="72109" b="74203"/>
            <a:stretch/>
          </p:blipFill>
          <p:spPr>
            <a:xfrm>
              <a:off x="619128" y="1257301"/>
              <a:ext cx="2781295" cy="511912"/>
            </a:xfrm>
            <a:prstGeom prst="rect">
              <a:avLst/>
            </a:prstGeom>
          </p:spPr>
        </p:pic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617DDCDF-4A6F-4F78-B760-CBAE5F6702D9}"/>
                </a:ext>
              </a:extLst>
            </p:cNvPr>
            <p:cNvSpPr/>
            <p:nvPr/>
          </p:nvSpPr>
          <p:spPr>
            <a:xfrm>
              <a:off x="619128" y="1255170"/>
              <a:ext cx="2781277" cy="511912"/>
            </a:xfrm>
            <a:prstGeom prst="rect">
              <a:avLst/>
            </a:prstGeom>
            <a:solidFill>
              <a:schemeClr val="tx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/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3D0CB72B-EE64-4168-A86E-D751524C4DBF}"/>
              </a:ext>
            </a:extLst>
          </p:cNvPr>
          <p:cNvGrpSpPr/>
          <p:nvPr/>
        </p:nvGrpSpPr>
        <p:grpSpPr>
          <a:xfrm>
            <a:off x="697210" y="875633"/>
            <a:ext cx="2454241" cy="830367"/>
            <a:chOff x="697210" y="875633"/>
            <a:chExt cx="2454241" cy="830367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B8B444AF-D6B9-41B4-A63C-F0A64F3B8211}"/>
                </a:ext>
              </a:extLst>
            </p:cNvPr>
            <p:cNvSpPr/>
            <p:nvPr/>
          </p:nvSpPr>
          <p:spPr>
            <a:xfrm>
              <a:off x="1112439" y="1084418"/>
              <a:ext cx="2039012" cy="579781"/>
            </a:xfrm>
            <a:prstGeom prst="rect">
              <a:avLst/>
            </a:prstGeom>
            <a:solidFill>
              <a:schemeClr val="tx1">
                <a:alpha val="7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   AI(</a:t>
              </a:r>
              <a:r>
                <a:rPr lang="en-US" altLang="ko-KR" dirty="0" err="1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ChatBot</a:t>
              </a:r>
              <a:r>
                <a:rPr lang="en-US" altLang="ko-KR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)</a:t>
              </a:r>
              <a:endPara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pic>
          <p:nvPicPr>
            <p:cNvPr id="45" name="그림 44">
              <a:extLst>
                <a:ext uri="{FF2B5EF4-FFF2-40B4-BE49-F238E27FC236}">
                  <a16:creationId xmlns:a16="http://schemas.microsoft.com/office/drawing/2014/main" id="{2902F38A-0E3D-424A-8F5F-003D387A0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210" y="875633"/>
              <a:ext cx="901882" cy="830367"/>
            </a:xfrm>
            <a:prstGeom prst="rect">
              <a:avLst/>
            </a:prstGeom>
          </p:spPr>
        </p:pic>
      </p:grpSp>
      <p:sp>
        <p:nvSpPr>
          <p:cNvPr id="5" name="타원 4">
            <a:extLst>
              <a:ext uri="{FF2B5EF4-FFF2-40B4-BE49-F238E27FC236}">
                <a16:creationId xmlns:a16="http://schemas.microsoft.com/office/drawing/2014/main" id="{25404F58-D481-4BA7-AC2F-BF657FF710F1}"/>
              </a:ext>
            </a:extLst>
          </p:cNvPr>
          <p:cNvSpPr/>
          <p:nvPr/>
        </p:nvSpPr>
        <p:spPr>
          <a:xfrm>
            <a:off x="3247477" y="2914262"/>
            <a:ext cx="549170" cy="50588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1</a:t>
            </a:r>
            <a:endParaRPr lang="ko-KR" altLang="en-US" sz="2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64" name="그룹 63">
            <a:extLst>
              <a:ext uri="{FF2B5EF4-FFF2-40B4-BE49-F238E27FC236}">
                <a16:creationId xmlns:a16="http://schemas.microsoft.com/office/drawing/2014/main" id="{5551DC2A-6056-4880-90A8-EAFEC2608B3A}"/>
              </a:ext>
            </a:extLst>
          </p:cNvPr>
          <p:cNvGrpSpPr/>
          <p:nvPr/>
        </p:nvGrpSpPr>
        <p:grpSpPr>
          <a:xfrm>
            <a:off x="4570639" y="1723531"/>
            <a:ext cx="6663507" cy="963298"/>
            <a:chOff x="5614122" y="1897998"/>
            <a:chExt cx="6117851" cy="1016317"/>
          </a:xfrm>
        </p:grpSpPr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EEBB6F81-A504-4137-86B6-BBE34C448955}"/>
                </a:ext>
              </a:extLst>
            </p:cNvPr>
            <p:cNvSpPr/>
            <p:nvPr/>
          </p:nvSpPr>
          <p:spPr>
            <a:xfrm>
              <a:off x="6446020" y="2098115"/>
              <a:ext cx="5285953" cy="80445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         부서 사용자 데이터 학습기능</a:t>
              </a:r>
              <a:r>
                <a:rPr lang="en-US" altLang="ko-KR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(Machine learning)</a:t>
              </a:r>
              <a:endPara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pic>
          <p:nvPicPr>
            <p:cNvPr id="67" name="그림 66">
              <a:extLst>
                <a:ext uri="{FF2B5EF4-FFF2-40B4-BE49-F238E27FC236}">
                  <a16:creationId xmlns:a16="http://schemas.microsoft.com/office/drawing/2014/main" id="{74DCDA74-343C-4E0A-B678-E739CA06A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14122" y="1897998"/>
              <a:ext cx="1016317" cy="1016317"/>
            </a:xfrm>
            <a:prstGeom prst="rect">
              <a:avLst/>
            </a:prstGeom>
          </p:spPr>
        </p:pic>
      </p:grpSp>
      <p:sp>
        <p:nvSpPr>
          <p:cNvPr id="68" name="타원 67">
            <a:extLst>
              <a:ext uri="{FF2B5EF4-FFF2-40B4-BE49-F238E27FC236}">
                <a16:creationId xmlns:a16="http://schemas.microsoft.com/office/drawing/2014/main" id="{48098015-1AC9-4523-93B8-E862438A63FF}"/>
              </a:ext>
            </a:extLst>
          </p:cNvPr>
          <p:cNvSpPr/>
          <p:nvPr/>
        </p:nvSpPr>
        <p:spPr>
          <a:xfrm>
            <a:off x="5745213" y="2059419"/>
            <a:ext cx="549170" cy="505886"/>
          </a:xfrm>
          <a:prstGeom prst="ellipse">
            <a:avLst/>
          </a:prstGeom>
          <a:solidFill>
            <a:schemeClr val="tx1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2</a:t>
            </a:r>
            <a:endParaRPr lang="ko-KR" altLang="en-US" sz="2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42" name="원호 41">
            <a:extLst>
              <a:ext uri="{FF2B5EF4-FFF2-40B4-BE49-F238E27FC236}">
                <a16:creationId xmlns:a16="http://schemas.microsoft.com/office/drawing/2014/main" id="{75C40B5A-4D9D-4BF8-BF09-683B86B22FE5}"/>
              </a:ext>
            </a:extLst>
          </p:cNvPr>
          <p:cNvSpPr/>
          <p:nvPr/>
        </p:nvSpPr>
        <p:spPr>
          <a:xfrm rot="12225821">
            <a:off x="1209822" y="3333320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원호 42">
            <a:extLst>
              <a:ext uri="{FF2B5EF4-FFF2-40B4-BE49-F238E27FC236}">
                <a16:creationId xmlns:a16="http://schemas.microsoft.com/office/drawing/2014/main" id="{42805062-617C-44CC-8A11-2BB12A8E85DB}"/>
              </a:ext>
            </a:extLst>
          </p:cNvPr>
          <p:cNvSpPr/>
          <p:nvPr/>
        </p:nvSpPr>
        <p:spPr>
          <a:xfrm rot="12225821">
            <a:off x="8691195" y="3333320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원호 46">
            <a:extLst>
              <a:ext uri="{FF2B5EF4-FFF2-40B4-BE49-F238E27FC236}">
                <a16:creationId xmlns:a16="http://schemas.microsoft.com/office/drawing/2014/main" id="{463487A6-99B0-495D-AB66-0A26752AC338}"/>
              </a:ext>
            </a:extLst>
          </p:cNvPr>
          <p:cNvSpPr/>
          <p:nvPr/>
        </p:nvSpPr>
        <p:spPr>
          <a:xfrm rot="12225821">
            <a:off x="9357739" y="3333320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원호 47">
            <a:extLst>
              <a:ext uri="{FF2B5EF4-FFF2-40B4-BE49-F238E27FC236}">
                <a16:creationId xmlns:a16="http://schemas.microsoft.com/office/drawing/2014/main" id="{5B03A923-5FAD-45FA-B484-1D2B872ABAD8}"/>
              </a:ext>
            </a:extLst>
          </p:cNvPr>
          <p:cNvSpPr/>
          <p:nvPr/>
        </p:nvSpPr>
        <p:spPr>
          <a:xfrm rot="12225821">
            <a:off x="11052397" y="3333319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42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소화전, 앉아있는, 테이블, 오토바이이(가) 표시된 사진&#10;&#10;자동 생성된 설명">
            <a:extLst>
              <a:ext uri="{FF2B5EF4-FFF2-40B4-BE49-F238E27FC236}">
                <a16:creationId xmlns:a16="http://schemas.microsoft.com/office/drawing/2014/main" id="{85C699FA-CD50-4775-953C-5249B6445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411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229D956C-5AC3-49E5-94C8-C0D8391CFBF1}"/>
              </a:ext>
            </a:extLst>
          </p:cNvPr>
          <p:cNvSpPr/>
          <p:nvPr/>
        </p:nvSpPr>
        <p:spPr>
          <a:xfrm rot="5400000">
            <a:off x="129691" y="79362"/>
            <a:ext cx="927069" cy="709457"/>
          </a:xfrm>
          <a:prstGeom prst="homePlat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3</a:t>
            </a:r>
            <a:endParaRPr lang="ko-KR" altLang="en-US" sz="2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7EA496D-3CD1-4382-96F4-4E2E9B5E5FF6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947954" y="230781"/>
            <a:ext cx="10896490" cy="2594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7D62899-29A0-4DAA-AADE-8CDFD52CBCA8}"/>
              </a:ext>
            </a:extLst>
          </p:cNvPr>
          <p:cNvCxnSpPr/>
          <p:nvPr/>
        </p:nvCxnSpPr>
        <p:spPr>
          <a:xfrm>
            <a:off x="11844446" y="230781"/>
            <a:ext cx="0" cy="639232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BC9B447-9F27-4DBF-AD57-F9DE296120CA}"/>
              </a:ext>
            </a:extLst>
          </p:cNvPr>
          <p:cNvCxnSpPr>
            <a:cxnSpLocks/>
          </p:cNvCxnSpPr>
          <p:nvPr/>
        </p:nvCxnSpPr>
        <p:spPr>
          <a:xfrm>
            <a:off x="347554" y="661988"/>
            <a:ext cx="0" cy="596112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FB12EA2-CB69-45F4-9BCC-A881172E369D}"/>
              </a:ext>
            </a:extLst>
          </p:cNvPr>
          <p:cNvCxnSpPr/>
          <p:nvPr/>
        </p:nvCxnSpPr>
        <p:spPr>
          <a:xfrm>
            <a:off x="347554" y="6623108"/>
            <a:ext cx="1149689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4260B6D-B0C8-43BF-8427-0ADEDC4D2A24}"/>
              </a:ext>
            </a:extLst>
          </p:cNvPr>
          <p:cNvSpPr txBox="1"/>
          <p:nvPr/>
        </p:nvSpPr>
        <p:spPr>
          <a:xfrm>
            <a:off x="323263" y="245271"/>
            <a:ext cx="3305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기술스택</a:t>
            </a:r>
            <a:endParaRPr lang="ko-KR" altLang="en-US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5AA791EB-1E77-41D0-B604-81FDC0B6D7E6}"/>
              </a:ext>
            </a:extLst>
          </p:cNvPr>
          <p:cNvSpPr/>
          <p:nvPr/>
        </p:nvSpPr>
        <p:spPr>
          <a:xfrm>
            <a:off x="742952" y="1271224"/>
            <a:ext cx="10751833" cy="5351884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E9A301B-3A5E-4C20-928B-DB4870FC1047}"/>
              </a:ext>
            </a:extLst>
          </p:cNvPr>
          <p:cNvSpPr/>
          <p:nvPr/>
        </p:nvSpPr>
        <p:spPr>
          <a:xfrm>
            <a:off x="1057011" y="1571468"/>
            <a:ext cx="10187035" cy="1152088"/>
          </a:xfrm>
          <a:prstGeom prst="rect">
            <a:avLst/>
          </a:prstGeom>
          <a:solidFill>
            <a:schemeClr val="tx1">
              <a:alpha val="40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B2817B75-0492-4C19-9BF5-7220AC4923E0}"/>
              </a:ext>
            </a:extLst>
          </p:cNvPr>
          <p:cNvGrpSpPr/>
          <p:nvPr/>
        </p:nvGrpSpPr>
        <p:grpSpPr>
          <a:xfrm>
            <a:off x="4870811" y="1706687"/>
            <a:ext cx="5925891" cy="830367"/>
            <a:chOff x="5614122" y="1897998"/>
            <a:chExt cx="6117851" cy="1016317"/>
          </a:xfrm>
        </p:grpSpPr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7390576-6FA5-4C7A-875C-982C3FE089A6}"/>
                </a:ext>
              </a:extLst>
            </p:cNvPr>
            <p:cNvSpPr/>
            <p:nvPr/>
          </p:nvSpPr>
          <p:spPr>
            <a:xfrm>
              <a:off x="6446020" y="2098115"/>
              <a:ext cx="5285953" cy="80445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부서 사용자 데이터 학습기능</a:t>
              </a:r>
              <a:r>
                <a:rPr lang="en-US" altLang="ko-KR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(Machine learning)</a:t>
              </a:r>
              <a:endPara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D44F6DF4-8B48-443F-8222-AF2AD49CA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14122" y="1897998"/>
              <a:ext cx="1016317" cy="1016317"/>
            </a:xfrm>
            <a:prstGeom prst="rect">
              <a:avLst/>
            </a:prstGeom>
          </p:spPr>
        </p:pic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231C4B19-3B42-4742-9EC3-5B5906875952}"/>
              </a:ext>
            </a:extLst>
          </p:cNvPr>
          <p:cNvGrpSpPr/>
          <p:nvPr/>
        </p:nvGrpSpPr>
        <p:grpSpPr>
          <a:xfrm>
            <a:off x="1592348" y="1656930"/>
            <a:ext cx="2454241" cy="830367"/>
            <a:chOff x="697210" y="875633"/>
            <a:chExt cx="2454241" cy="830367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B617138E-681E-422D-8222-8106D6CF85C7}"/>
                </a:ext>
              </a:extLst>
            </p:cNvPr>
            <p:cNvSpPr/>
            <p:nvPr/>
          </p:nvSpPr>
          <p:spPr>
            <a:xfrm>
              <a:off x="1112439" y="1084418"/>
              <a:ext cx="2039012" cy="579781"/>
            </a:xfrm>
            <a:prstGeom prst="rect">
              <a:avLst/>
            </a:prstGeom>
            <a:solidFill>
              <a:schemeClr val="tx1">
                <a:alpha val="7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   AI(</a:t>
              </a:r>
              <a:r>
                <a:rPr lang="en-US" altLang="ko-KR" dirty="0" err="1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ChatBot</a:t>
              </a:r>
              <a:r>
                <a:rPr lang="en-US" altLang="ko-KR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)</a:t>
              </a:r>
              <a:endPara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pic>
          <p:nvPicPr>
            <p:cNvPr id="61" name="그림 60">
              <a:extLst>
                <a:ext uri="{FF2B5EF4-FFF2-40B4-BE49-F238E27FC236}">
                  <a16:creationId xmlns:a16="http://schemas.microsoft.com/office/drawing/2014/main" id="{9C528634-4B00-4811-9F65-B8C8E6D78C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210" y="875633"/>
              <a:ext cx="901882" cy="830367"/>
            </a:xfrm>
            <a:prstGeom prst="rect">
              <a:avLst/>
            </a:prstGeom>
          </p:spPr>
        </p:pic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3FEDF707-B205-4582-AD00-EF55ACA796D7}"/>
              </a:ext>
            </a:extLst>
          </p:cNvPr>
          <p:cNvGrpSpPr/>
          <p:nvPr/>
        </p:nvGrpSpPr>
        <p:grpSpPr>
          <a:xfrm>
            <a:off x="9215617" y="2975875"/>
            <a:ext cx="2020662" cy="3412342"/>
            <a:chOff x="9213486" y="2837168"/>
            <a:chExt cx="2020662" cy="3412342"/>
          </a:xfrm>
        </p:grpSpPr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C51611FB-CB8C-41E2-8C67-97C834EF08D2}"/>
                </a:ext>
              </a:extLst>
            </p:cNvPr>
            <p:cNvGrpSpPr/>
            <p:nvPr/>
          </p:nvGrpSpPr>
          <p:grpSpPr>
            <a:xfrm>
              <a:off x="9213486" y="2837168"/>
              <a:ext cx="2020662" cy="3412342"/>
              <a:chOff x="9310788" y="3436342"/>
              <a:chExt cx="1700008" cy="2679216"/>
            </a:xfrm>
          </p:grpSpPr>
          <p:sp>
            <p:nvSpPr>
              <p:cNvPr id="89" name="직사각형 88">
                <a:extLst>
                  <a:ext uri="{FF2B5EF4-FFF2-40B4-BE49-F238E27FC236}">
                    <a16:creationId xmlns:a16="http://schemas.microsoft.com/office/drawing/2014/main" id="{6412EDB9-8D0A-4DE3-BB1F-119AAA2A5D0A}"/>
                  </a:ext>
                </a:extLst>
              </p:cNvPr>
              <p:cNvSpPr/>
              <p:nvPr/>
            </p:nvSpPr>
            <p:spPr>
              <a:xfrm>
                <a:off x="9310792" y="3972451"/>
                <a:ext cx="1700002" cy="2143107"/>
              </a:xfrm>
              <a:prstGeom prst="rect">
                <a:avLst/>
              </a:prstGeom>
              <a:solidFill>
                <a:schemeClr val="tx1">
                  <a:alpha val="20000"/>
                </a:schemeClr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90" name="그림 89">
                <a:extLst>
                  <a:ext uri="{FF2B5EF4-FFF2-40B4-BE49-F238E27FC236}">
                    <a16:creationId xmlns:a16="http://schemas.microsoft.com/office/drawing/2014/main" id="{8B24C07B-4A1B-485B-BB4F-15E131BB16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1571" y="4242600"/>
                <a:ext cx="1578444" cy="1421170"/>
              </a:xfrm>
              <a:prstGeom prst="rect">
                <a:avLst/>
              </a:prstGeom>
            </p:spPr>
          </p:pic>
          <p:sp>
            <p:nvSpPr>
              <p:cNvPr id="91" name="직사각형 90">
                <a:extLst>
                  <a:ext uri="{FF2B5EF4-FFF2-40B4-BE49-F238E27FC236}">
                    <a16:creationId xmlns:a16="http://schemas.microsoft.com/office/drawing/2014/main" id="{EE04C0A0-5EF7-401A-9088-B5F9BA67954B}"/>
                  </a:ext>
                </a:extLst>
              </p:cNvPr>
              <p:cNvSpPr/>
              <p:nvPr/>
            </p:nvSpPr>
            <p:spPr>
              <a:xfrm>
                <a:off x="9310788" y="3436342"/>
                <a:ext cx="1700008" cy="506242"/>
              </a:xfrm>
              <a:prstGeom prst="rect">
                <a:avLst/>
              </a:prstGeom>
              <a:solidFill>
                <a:schemeClr val="tx1">
                  <a:alpha val="84000"/>
                </a:schemeClr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 MongoDB</a:t>
                </a:r>
                <a:endParaRPr lang="ko-KR" altLang="en-US" sz="24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</p:grpSp>
        <p:sp>
          <p:nvSpPr>
            <p:cNvPr id="88" name="직사각형 87">
              <a:extLst>
                <a:ext uri="{FF2B5EF4-FFF2-40B4-BE49-F238E27FC236}">
                  <a16:creationId xmlns:a16="http://schemas.microsoft.com/office/drawing/2014/main" id="{236F2CAA-7327-450A-8A59-3012D35A8611}"/>
                </a:ext>
              </a:extLst>
            </p:cNvPr>
            <p:cNvSpPr/>
            <p:nvPr/>
          </p:nvSpPr>
          <p:spPr>
            <a:xfrm>
              <a:off x="9324202" y="5832981"/>
              <a:ext cx="1818502" cy="26831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부서별 데이터</a:t>
              </a:r>
            </a:p>
          </p:txBody>
        </p:sp>
      </p:grpSp>
      <p:pic>
        <p:nvPicPr>
          <p:cNvPr id="92" name="그림 91" descr="소화전, 앉아있는, 테이블, 오토바이이(가) 표시된 사진&#10;&#10;자동 생성된 설명">
            <a:extLst>
              <a:ext uri="{FF2B5EF4-FFF2-40B4-BE49-F238E27FC236}">
                <a16:creationId xmlns:a16="http://schemas.microsoft.com/office/drawing/2014/main" id="{108114ED-EC26-4936-A24E-C557B72B42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47" t="13456" r="7838" b="78499"/>
          <a:stretch/>
        </p:blipFill>
        <p:spPr>
          <a:xfrm>
            <a:off x="1066396" y="918711"/>
            <a:ext cx="10169882" cy="590006"/>
          </a:xfrm>
          <a:prstGeom prst="rect">
            <a:avLst/>
          </a:prstGeom>
        </p:spPr>
      </p:pic>
      <p:sp>
        <p:nvSpPr>
          <p:cNvPr id="43" name="직사각형 42">
            <a:extLst>
              <a:ext uri="{FF2B5EF4-FFF2-40B4-BE49-F238E27FC236}">
                <a16:creationId xmlns:a16="http://schemas.microsoft.com/office/drawing/2014/main" id="{B0A68379-66D2-4B00-B3D5-84359FD22B4E}"/>
              </a:ext>
            </a:extLst>
          </p:cNvPr>
          <p:cNvSpPr/>
          <p:nvPr/>
        </p:nvSpPr>
        <p:spPr>
          <a:xfrm>
            <a:off x="1057011" y="893443"/>
            <a:ext cx="10187032" cy="644767"/>
          </a:xfrm>
          <a:prstGeom prst="rect">
            <a:avLst/>
          </a:prstGeom>
          <a:solidFill>
            <a:schemeClr val="tx1">
              <a:alpha val="84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err="1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DialogFlow</a:t>
            </a:r>
            <a:r>
              <a:rPr lang="en-US" altLang="ko-KR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API</a:t>
            </a:r>
            <a:endParaRPr lang="ko-KR" altLang="en-US" sz="32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93" name="그룹 92">
            <a:extLst>
              <a:ext uri="{FF2B5EF4-FFF2-40B4-BE49-F238E27FC236}">
                <a16:creationId xmlns:a16="http://schemas.microsoft.com/office/drawing/2014/main" id="{DBC05D6F-B55D-48C9-8BFC-01197A91DBE2}"/>
              </a:ext>
            </a:extLst>
          </p:cNvPr>
          <p:cNvGrpSpPr/>
          <p:nvPr/>
        </p:nvGrpSpPr>
        <p:grpSpPr>
          <a:xfrm>
            <a:off x="1077750" y="2975875"/>
            <a:ext cx="7860454" cy="3412343"/>
            <a:chOff x="1049293" y="2837167"/>
            <a:chExt cx="7860454" cy="3412343"/>
          </a:xfrm>
        </p:grpSpPr>
        <p:grpSp>
          <p:nvGrpSpPr>
            <p:cNvPr id="94" name="그룹 93">
              <a:extLst>
                <a:ext uri="{FF2B5EF4-FFF2-40B4-BE49-F238E27FC236}">
                  <a16:creationId xmlns:a16="http://schemas.microsoft.com/office/drawing/2014/main" id="{4A03C39C-83ED-4444-BEE9-653FC3520AAD}"/>
                </a:ext>
              </a:extLst>
            </p:cNvPr>
            <p:cNvGrpSpPr/>
            <p:nvPr/>
          </p:nvGrpSpPr>
          <p:grpSpPr>
            <a:xfrm>
              <a:off x="1049293" y="2837167"/>
              <a:ext cx="7860454" cy="3412343"/>
              <a:chOff x="1285872" y="1819280"/>
              <a:chExt cx="7515226" cy="2679217"/>
            </a:xfrm>
          </p:grpSpPr>
          <p:grpSp>
            <p:nvGrpSpPr>
              <p:cNvPr id="99" name="그룹 98">
                <a:extLst>
                  <a:ext uri="{FF2B5EF4-FFF2-40B4-BE49-F238E27FC236}">
                    <a16:creationId xmlns:a16="http://schemas.microsoft.com/office/drawing/2014/main" id="{F7C42659-1655-409D-BE91-C5E93B2A5A30}"/>
                  </a:ext>
                </a:extLst>
              </p:cNvPr>
              <p:cNvGrpSpPr/>
              <p:nvPr/>
            </p:nvGrpSpPr>
            <p:grpSpPr>
              <a:xfrm>
                <a:off x="1285875" y="2355390"/>
                <a:ext cx="7515223" cy="2143107"/>
                <a:chOff x="1266825" y="1447800"/>
                <a:chExt cx="9601191" cy="2298146"/>
              </a:xfrm>
            </p:grpSpPr>
            <p:sp>
              <p:nvSpPr>
                <p:cNvPr id="105" name="직사각형 104">
                  <a:extLst>
                    <a:ext uri="{FF2B5EF4-FFF2-40B4-BE49-F238E27FC236}">
                      <a16:creationId xmlns:a16="http://schemas.microsoft.com/office/drawing/2014/main" id="{E5DD9B7C-DEB1-4ECE-ABF6-7865C090AC4B}"/>
                    </a:ext>
                  </a:extLst>
                </p:cNvPr>
                <p:cNvSpPr/>
                <p:nvPr/>
              </p:nvSpPr>
              <p:spPr>
                <a:xfrm>
                  <a:off x="1266825" y="1447800"/>
                  <a:ext cx="9601191" cy="2298146"/>
                </a:xfrm>
                <a:prstGeom prst="rect">
                  <a:avLst/>
                </a:prstGeom>
                <a:solidFill>
                  <a:schemeClr val="tx1">
                    <a:alpha val="40000"/>
                  </a:schemeClr>
                </a:solidFill>
                <a:ln w="1905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pic>
              <p:nvPicPr>
                <p:cNvPr id="101" name="그림 100" descr="표지판, 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645E4F91-6715-4087-859C-24E039E776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63413" y="1639111"/>
                  <a:ext cx="1800000" cy="1631349"/>
                </a:xfrm>
                <a:prstGeom prst="rect">
                  <a:avLst/>
                </a:prstGeom>
              </p:spPr>
            </p:pic>
            <p:pic>
              <p:nvPicPr>
                <p:cNvPr id="102" name="그림 101" descr="플레이트이(가) 표시된 사진&#10;&#10;자동 생성된 설명">
                  <a:extLst>
                    <a:ext uri="{FF2B5EF4-FFF2-40B4-BE49-F238E27FC236}">
                      <a16:creationId xmlns:a16="http://schemas.microsoft.com/office/drawing/2014/main" id="{E6680BE7-7296-4645-8665-F53F2B950F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951805" y="1639111"/>
                  <a:ext cx="1800000" cy="1631349"/>
                </a:xfrm>
                <a:prstGeom prst="rect">
                  <a:avLst/>
                </a:prstGeom>
              </p:spPr>
            </p:pic>
            <p:pic>
              <p:nvPicPr>
                <p:cNvPr id="103" name="그림 102" descr="그리기이(가) 표시된 사진&#10;&#10;자동 생성된 설명">
                  <a:extLst>
                    <a:ext uri="{FF2B5EF4-FFF2-40B4-BE49-F238E27FC236}">
                      <a16:creationId xmlns:a16="http://schemas.microsoft.com/office/drawing/2014/main" id="{710693D4-7B82-40EB-8246-388C188A08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40197" y="1630125"/>
                  <a:ext cx="1800000" cy="1631349"/>
                </a:xfrm>
                <a:prstGeom prst="rect">
                  <a:avLst/>
                </a:prstGeom>
              </p:spPr>
            </p:pic>
            <p:pic>
              <p:nvPicPr>
                <p:cNvPr id="104" name="그림 103" descr="시계이(가) 표시된 사진&#10;&#10;자동 생성된 설명">
                  <a:extLst>
                    <a:ext uri="{FF2B5EF4-FFF2-40B4-BE49-F238E27FC236}">
                      <a16:creationId xmlns:a16="http://schemas.microsoft.com/office/drawing/2014/main" id="{08415D10-2552-4D89-8644-EA1A455155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882050" y="1739834"/>
                  <a:ext cx="1800000" cy="1631349"/>
                </a:xfrm>
                <a:prstGeom prst="rect">
                  <a:avLst/>
                </a:prstGeom>
              </p:spPr>
            </p:pic>
          </p:grpSp>
          <p:sp>
            <p:nvSpPr>
              <p:cNvPr id="100" name="직사각형 99">
                <a:extLst>
                  <a:ext uri="{FF2B5EF4-FFF2-40B4-BE49-F238E27FC236}">
                    <a16:creationId xmlns:a16="http://schemas.microsoft.com/office/drawing/2014/main" id="{924DB76D-D56A-4912-A480-51872C706438}"/>
                  </a:ext>
                </a:extLst>
              </p:cNvPr>
              <p:cNvSpPr/>
              <p:nvPr/>
            </p:nvSpPr>
            <p:spPr>
              <a:xfrm>
                <a:off x="1285872" y="1819280"/>
                <a:ext cx="7515223" cy="506242"/>
              </a:xfrm>
              <a:prstGeom prst="rect">
                <a:avLst/>
              </a:prstGeom>
              <a:solidFill>
                <a:schemeClr val="tx1">
                  <a:alpha val="84000"/>
                </a:schemeClr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sz="24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Node.js</a:t>
                </a:r>
                <a:r>
                  <a:rPr lang="ko-KR" altLang="en-US" sz="24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</a:t>
                </a:r>
                <a:r>
                  <a:rPr lang="en-US" altLang="ko-KR" sz="24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+ </a:t>
                </a:r>
                <a:r>
                  <a:rPr lang="ko-KR" altLang="en-US" sz="24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    </a:t>
                </a:r>
                <a:r>
                  <a:rPr lang="en-US" altLang="ko-KR" sz="24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Vue.js(</a:t>
                </a:r>
                <a:r>
                  <a:rPr lang="en-US" altLang="ko-KR" sz="2400" dirty="0" err="1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Vuex</a:t>
                </a:r>
                <a:r>
                  <a:rPr lang="en-US" altLang="ko-KR" sz="2400" dirty="0">
                    <a:solidFill>
                      <a:schemeClr val="bg1"/>
                    </a:solidFill>
                    <a:latin typeface="-윤고딕330" panose="02030504000101010101" pitchFamily="18" charset="-127"/>
                    <a:ea typeface="-윤고딕330" panose="02030504000101010101" pitchFamily="18" charset="-127"/>
                  </a:rPr>
                  <a:t>) +     Element UI</a:t>
                </a:r>
                <a:endParaRPr lang="ko-KR" altLang="en-US" sz="2400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endParaRPr>
              </a:p>
            </p:txBody>
          </p:sp>
        </p:grpSp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id="{7323B1B4-3F63-40CC-B60E-8DB24F538369}"/>
                </a:ext>
              </a:extLst>
            </p:cNvPr>
            <p:cNvSpPr/>
            <p:nvPr/>
          </p:nvSpPr>
          <p:spPr>
            <a:xfrm>
              <a:off x="1210242" y="5832981"/>
              <a:ext cx="1473653" cy="26831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메일</a:t>
              </a:r>
              <a:endPara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96" name="직사각형 95">
              <a:extLst>
                <a:ext uri="{FF2B5EF4-FFF2-40B4-BE49-F238E27FC236}">
                  <a16:creationId xmlns:a16="http://schemas.microsoft.com/office/drawing/2014/main" id="{291A450E-FEFB-492F-A3A0-A8635CCC4CF3}"/>
                </a:ext>
              </a:extLst>
            </p:cNvPr>
            <p:cNvSpPr/>
            <p:nvPr/>
          </p:nvSpPr>
          <p:spPr>
            <a:xfrm>
              <a:off x="3247477" y="5832981"/>
              <a:ext cx="1473653" cy="26831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주소록</a:t>
              </a:r>
            </a:p>
          </p:txBody>
        </p:sp>
        <p:sp>
          <p:nvSpPr>
            <p:cNvPr id="97" name="직사각형 96">
              <a:extLst>
                <a:ext uri="{FF2B5EF4-FFF2-40B4-BE49-F238E27FC236}">
                  <a16:creationId xmlns:a16="http://schemas.microsoft.com/office/drawing/2014/main" id="{0EFE3017-382A-4859-AA3F-455DD88F8AA8}"/>
                </a:ext>
              </a:extLst>
            </p:cNvPr>
            <p:cNvSpPr/>
            <p:nvPr/>
          </p:nvSpPr>
          <p:spPr>
            <a:xfrm>
              <a:off x="5284712" y="5832981"/>
              <a:ext cx="1473653" cy="26831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일정관리</a:t>
              </a:r>
            </a:p>
          </p:txBody>
        </p:sp>
        <p:sp>
          <p:nvSpPr>
            <p:cNvPr id="98" name="직사각형 97">
              <a:extLst>
                <a:ext uri="{FF2B5EF4-FFF2-40B4-BE49-F238E27FC236}">
                  <a16:creationId xmlns:a16="http://schemas.microsoft.com/office/drawing/2014/main" id="{643B2BFD-EC29-4797-BA6C-3C6028E3181E}"/>
                </a:ext>
              </a:extLst>
            </p:cNvPr>
            <p:cNvSpPr/>
            <p:nvPr/>
          </p:nvSpPr>
          <p:spPr>
            <a:xfrm>
              <a:off x="7326870" y="5832981"/>
              <a:ext cx="1473653" cy="268316"/>
            </a:xfrm>
            <a:prstGeom prst="rect">
              <a:avLst/>
            </a:prstGeom>
            <a:solidFill>
              <a:schemeClr val="tx1">
                <a:alpha val="63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전산장비</a:t>
              </a:r>
            </a:p>
          </p:txBody>
        </p:sp>
      </p:grpSp>
      <p:pic>
        <p:nvPicPr>
          <p:cNvPr id="39" name="Picture 2" descr="https://miro.medium.com/max/2560/1*CKWcaGCDR-qw1Q4LiwpwGQ.png">
            <a:extLst>
              <a:ext uri="{FF2B5EF4-FFF2-40B4-BE49-F238E27FC236}">
                <a16:creationId xmlns:a16="http://schemas.microsoft.com/office/drawing/2014/main" id="{3D58FD15-ADC7-4DD2-A3E1-D92DDB988A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037"/>
          <a:stretch/>
        </p:blipFill>
        <p:spPr bwMode="auto">
          <a:xfrm>
            <a:off x="4219049" y="938558"/>
            <a:ext cx="484933" cy="58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6" descr="https://poiemaweb.com/img/mongo-db-logo.png">
            <a:extLst>
              <a:ext uri="{FF2B5EF4-FFF2-40B4-BE49-F238E27FC236}">
                <a16:creationId xmlns:a16="http://schemas.microsoft.com/office/drawing/2014/main" id="{FCBF6065-AB72-4AEE-856D-C316C5E21C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308"/>
          <a:stretch/>
        </p:blipFill>
        <p:spPr bwMode="auto">
          <a:xfrm>
            <a:off x="9257470" y="2944509"/>
            <a:ext cx="436090" cy="738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8" descr="https://t1.daumcdn.net/cfile/tistory/99F6A53F5AFA757E1A">
            <a:extLst>
              <a:ext uri="{FF2B5EF4-FFF2-40B4-BE49-F238E27FC236}">
                <a16:creationId xmlns:a16="http://schemas.microsoft.com/office/drawing/2014/main" id="{2B853DAB-0C59-4E1A-B29F-7708B13447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59" t="16037" r="55785" b="19764"/>
          <a:stretch/>
        </p:blipFill>
        <p:spPr bwMode="auto">
          <a:xfrm>
            <a:off x="3416279" y="3086485"/>
            <a:ext cx="511044" cy="43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2" descr="https://file.shenfq.com/18-9-14/48784910.jpg">
            <a:extLst>
              <a:ext uri="{FF2B5EF4-FFF2-40B4-BE49-F238E27FC236}">
                <a16:creationId xmlns:a16="http://schemas.microsoft.com/office/drawing/2014/main" id="{89B2CBC5-6B39-44E0-AA23-42FB666C39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7193"/>
          <a:stretch/>
        </p:blipFill>
        <p:spPr bwMode="auto">
          <a:xfrm>
            <a:off x="6038731" y="3042176"/>
            <a:ext cx="410993" cy="46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4C0B00A3-54E2-4CC6-8687-3540A7EDD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3675" y="3056222"/>
            <a:ext cx="511044" cy="511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원호 55">
            <a:extLst>
              <a:ext uri="{FF2B5EF4-FFF2-40B4-BE49-F238E27FC236}">
                <a16:creationId xmlns:a16="http://schemas.microsoft.com/office/drawing/2014/main" id="{732E09ED-4A51-493E-8E4B-58AD85790372}"/>
              </a:ext>
            </a:extLst>
          </p:cNvPr>
          <p:cNvSpPr/>
          <p:nvPr/>
        </p:nvSpPr>
        <p:spPr>
          <a:xfrm rot="12225821">
            <a:off x="11048537" y="1370801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원호 59">
            <a:extLst>
              <a:ext uri="{FF2B5EF4-FFF2-40B4-BE49-F238E27FC236}">
                <a16:creationId xmlns:a16="http://schemas.microsoft.com/office/drawing/2014/main" id="{77A48336-B8C5-4EB1-85F7-C296EFC68822}"/>
              </a:ext>
            </a:extLst>
          </p:cNvPr>
          <p:cNvSpPr/>
          <p:nvPr/>
        </p:nvSpPr>
        <p:spPr>
          <a:xfrm rot="12225821">
            <a:off x="1209822" y="1370801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원호 61">
            <a:extLst>
              <a:ext uri="{FF2B5EF4-FFF2-40B4-BE49-F238E27FC236}">
                <a16:creationId xmlns:a16="http://schemas.microsoft.com/office/drawing/2014/main" id="{A6730988-7B0F-4E34-9C55-DBB2248FEA74}"/>
              </a:ext>
            </a:extLst>
          </p:cNvPr>
          <p:cNvSpPr/>
          <p:nvPr/>
        </p:nvSpPr>
        <p:spPr>
          <a:xfrm rot="12225821">
            <a:off x="11048537" y="3467916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원호 69">
            <a:extLst>
              <a:ext uri="{FF2B5EF4-FFF2-40B4-BE49-F238E27FC236}">
                <a16:creationId xmlns:a16="http://schemas.microsoft.com/office/drawing/2014/main" id="{DC45EAAF-5632-4573-B65A-6949D94D0D26}"/>
              </a:ext>
            </a:extLst>
          </p:cNvPr>
          <p:cNvSpPr/>
          <p:nvPr/>
        </p:nvSpPr>
        <p:spPr>
          <a:xfrm rot="12225821">
            <a:off x="9308765" y="3467916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원호 70">
            <a:extLst>
              <a:ext uri="{FF2B5EF4-FFF2-40B4-BE49-F238E27FC236}">
                <a16:creationId xmlns:a16="http://schemas.microsoft.com/office/drawing/2014/main" id="{39F6AF03-F672-4443-ABC1-7C24710584EF}"/>
              </a:ext>
            </a:extLst>
          </p:cNvPr>
          <p:cNvSpPr/>
          <p:nvPr/>
        </p:nvSpPr>
        <p:spPr>
          <a:xfrm rot="12225821">
            <a:off x="8746650" y="3467916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원호 71">
            <a:extLst>
              <a:ext uri="{FF2B5EF4-FFF2-40B4-BE49-F238E27FC236}">
                <a16:creationId xmlns:a16="http://schemas.microsoft.com/office/drawing/2014/main" id="{C400C8F2-3563-4D36-A371-A5906F296F65}"/>
              </a:ext>
            </a:extLst>
          </p:cNvPr>
          <p:cNvSpPr/>
          <p:nvPr/>
        </p:nvSpPr>
        <p:spPr>
          <a:xfrm rot="12225821">
            <a:off x="1213734" y="3467916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006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소화전, 앉아있는, 테이블, 오토바이이(가) 표시된 사진&#10;&#10;자동 생성된 설명">
            <a:extLst>
              <a:ext uri="{FF2B5EF4-FFF2-40B4-BE49-F238E27FC236}">
                <a16:creationId xmlns:a16="http://schemas.microsoft.com/office/drawing/2014/main" id="{85C699FA-CD50-4775-953C-5249B6445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-2" y="411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229D956C-5AC3-49E5-94C8-C0D8391CFBF1}"/>
              </a:ext>
            </a:extLst>
          </p:cNvPr>
          <p:cNvSpPr/>
          <p:nvPr/>
        </p:nvSpPr>
        <p:spPr>
          <a:xfrm rot="5400000">
            <a:off x="129691" y="79362"/>
            <a:ext cx="927069" cy="709457"/>
          </a:xfrm>
          <a:prstGeom prst="homePlat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4</a:t>
            </a:r>
            <a:endParaRPr lang="ko-KR" altLang="en-US" sz="2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7EA496D-3CD1-4382-96F4-4E2E9B5E5FF6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947954" y="230781"/>
            <a:ext cx="10896490" cy="2594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7D62899-29A0-4DAA-AADE-8CDFD52CBCA8}"/>
              </a:ext>
            </a:extLst>
          </p:cNvPr>
          <p:cNvCxnSpPr/>
          <p:nvPr/>
        </p:nvCxnSpPr>
        <p:spPr>
          <a:xfrm>
            <a:off x="11844446" y="230781"/>
            <a:ext cx="0" cy="639232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BC9B447-9F27-4DBF-AD57-F9DE296120CA}"/>
              </a:ext>
            </a:extLst>
          </p:cNvPr>
          <p:cNvCxnSpPr>
            <a:cxnSpLocks/>
          </p:cNvCxnSpPr>
          <p:nvPr/>
        </p:nvCxnSpPr>
        <p:spPr>
          <a:xfrm>
            <a:off x="347554" y="661988"/>
            <a:ext cx="0" cy="596112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FB12EA2-CB69-45F4-9BCC-A881172E369D}"/>
              </a:ext>
            </a:extLst>
          </p:cNvPr>
          <p:cNvCxnSpPr/>
          <p:nvPr/>
        </p:nvCxnSpPr>
        <p:spPr>
          <a:xfrm>
            <a:off x="347554" y="6623108"/>
            <a:ext cx="1149689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4260B6D-B0C8-43BF-8427-0ADEDC4D2A24}"/>
              </a:ext>
            </a:extLst>
          </p:cNvPr>
          <p:cNvSpPr txBox="1"/>
          <p:nvPr/>
        </p:nvSpPr>
        <p:spPr>
          <a:xfrm>
            <a:off x="323262" y="245271"/>
            <a:ext cx="3134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구성화면</a:t>
            </a:r>
            <a:endParaRPr lang="ko-KR" altLang="en-US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3" name="그림 22" descr="스크린샷이(가) 표시된 사진&#10;&#10;자동 생성된 설명">
            <a:extLst>
              <a:ext uri="{FF2B5EF4-FFF2-40B4-BE49-F238E27FC236}">
                <a16:creationId xmlns:a16="http://schemas.microsoft.com/office/drawing/2014/main" id="{FE805FDE-02DA-4E7E-A38D-49ABFEDD6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059" y="3718670"/>
            <a:ext cx="2899952" cy="2219390"/>
          </a:xfrm>
          <a:prstGeom prst="roundRect">
            <a:avLst>
              <a:gd name="adj" fmla="val 3363"/>
            </a:avLst>
          </a:prstGeom>
        </p:spPr>
      </p:pic>
      <p:pic>
        <p:nvPicPr>
          <p:cNvPr id="27" name="그림 26" descr="스크린샷이(가) 표시된 사진&#10;&#10;자동 생성된 설명">
            <a:extLst>
              <a:ext uri="{FF2B5EF4-FFF2-40B4-BE49-F238E27FC236}">
                <a16:creationId xmlns:a16="http://schemas.microsoft.com/office/drawing/2014/main" id="{0B4477A9-CDC7-4B81-A1D1-191491704B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071" y="992501"/>
            <a:ext cx="3727308" cy="2029356"/>
          </a:xfrm>
          <a:prstGeom prst="roundRect">
            <a:avLst>
              <a:gd name="adj" fmla="val 4464"/>
            </a:avLst>
          </a:prstGeom>
        </p:spPr>
      </p:pic>
      <p:pic>
        <p:nvPicPr>
          <p:cNvPr id="29" name="그림 28" descr="스크린샷, 모니터, 컴퓨터, 화면이(가) 표시된 사진&#10;&#10;자동 생성된 설명">
            <a:extLst>
              <a:ext uri="{FF2B5EF4-FFF2-40B4-BE49-F238E27FC236}">
                <a16:creationId xmlns:a16="http://schemas.microsoft.com/office/drawing/2014/main" id="{0D560B0E-B681-481F-A96D-78CBE0F68D3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102" y="3718669"/>
            <a:ext cx="3091255" cy="2215809"/>
          </a:xfrm>
          <a:prstGeom prst="roundRect">
            <a:avLst>
              <a:gd name="adj" fmla="val 2911"/>
            </a:avLst>
          </a:prstGeom>
        </p:spPr>
      </p:pic>
      <p:pic>
        <p:nvPicPr>
          <p:cNvPr id="31" name="그림 30" descr="스크린샷이(가) 표시된 사진&#10;&#10;자동 생성된 설명">
            <a:extLst>
              <a:ext uri="{FF2B5EF4-FFF2-40B4-BE49-F238E27FC236}">
                <a16:creationId xmlns:a16="http://schemas.microsoft.com/office/drawing/2014/main" id="{BF422CB4-6273-484C-82BD-9F0156A3E3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1767" y="992500"/>
            <a:ext cx="3528045" cy="2029357"/>
          </a:xfrm>
          <a:prstGeom prst="roundRect">
            <a:avLst>
              <a:gd name="adj" fmla="val 4933"/>
            </a:avLst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B071E05E-73E1-467B-A941-2D7AF9DEB18A}"/>
              </a:ext>
            </a:extLst>
          </p:cNvPr>
          <p:cNvSpPr/>
          <p:nvPr/>
        </p:nvSpPr>
        <p:spPr>
          <a:xfrm>
            <a:off x="3921767" y="3100279"/>
            <a:ext cx="3497913" cy="268316"/>
          </a:xfrm>
          <a:prstGeom prst="rect">
            <a:avLst/>
          </a:prstGeom>
          <a:solidFill>
            <a:schemeClr val="tx1">
              <a:alpha val="63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메일 체계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541F4A0-AC86-4A1F-9B8B-67203BFFEE56}"/>
              </a:ext>
            </a:extLst>
          </p:cNvPr>
          <p:cNvSpPr/>
          <p:nvPr/>
        </p:nvSpPr>
        <p:spPr>
          <a:xfrm>
            <a:off x="8334102" y="5973172"/>
            <a:ext cx="3109271" cy="268316"/>
          </a:xfrm>
          <a:prstGeom prst="rect">
            <a:avLst/>
          </a:prstGeom>
          <a:solidFill>
            <a:schemeClr val="tx1">
              <a:alpha val="63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주소록 체계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D159338-8276-4EDB-88E9-BD1906D44926}"/>
              </a:ext>
            </a:extLst>
          </p:cNvPr>
          <p:cNvSpPr/>
          <p:nvPr/>
        </p:nvSpPr>
        <p:spPr>
          <a:xfrm>
            <a:off x="5138059" y="5973172"/>
            <a:ext cx="2899952" cy="268316"/>
          </a:xfrm>
          <a:prstGeom prst="rect">
            <a:avLst/>
          </a:prstGeom>
          <a:solidFill>
            <a:schemeClr val="tx1">
              <a:alpha val="63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예약 체계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899E9E7-A15B-481F-8DB0-37838924AEA2}"/>
              </a:ext>
            </a:extLst>
          </p:cNvPr>
          <p:cNvSpPr/>
          <p:nvPr/>
        </p:nvSpPr>
        <p:spPr>
          <a:xfrm>
            <a:off x="7716071" y="3095197"/>
            <a:ext cx="3727304" cy="268316"/>
          </a:xfrm>
          <a:prstGeom prst="rect">
            <a:avLst/>
          </a:prstGeom>
          <a:solidFill>
            <a:schemeClr val="tx1">
              <a:alpha val="63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일정 체계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1EE3EDC-5DC2-4B7E-A547-6CB7873046B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7954" y="992500"/>
            <a:ext cx="2721187" cy="2052433"/>
          </a:xfrm>
          <a:prstGeom prst="roundRect">
            <a:avLst>
              <a:gd name="adj" fmla="val 4762"/>
            </a:avLst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24F8B80-D0CC-40B2-82FA-D6193AECC59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7955" y="3714108"/>
            <a:ext cx="3894012" cy="2223952"/>
          </a:xfrm>
          <a:prstGeom prst="roundRect">
            <a:avLst>
              <a:gd name="adj" fmla="val 4136"/>
            </a:avLst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794E4340-C8E4-4E10-905A-3F184C8104B4}"/>
              </a:ext>
            </a:extLst>
          </p:cNvPr>
          <p:cNvSpPr/>
          <p:nvPr/>
        </p:nvSpPr>
        <p:spPr>
          <a:xfrm>
            <a:off x="947954" y="3100279"/>
            <a:ext cx="2721188" cy="268316"/>
          </a:xfrm>
          <a:prstGeom prst="rect">
            <a:avLst/>
          </a:prstGeom>
          <a:solidFill>
            <a:schemeClr val="tx1">
              <a:alpha val="63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사용자 인증 프로세스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81A6C6F-F287-4648-BA49-3C7A258B7855}"/>
              </a:ext>
            </a:extLst>
          </p:cNvPr>
          <p:cNvSpPr/>
          <p:nvPr/>
        </p:nvSpPr>
        <p:spPr>
          <a:xfrm>
            <a:off x="947954" y="5973172"/>
            <a:ext cx="3894012" cy="268316"/>
          </a:xfrm>
          <a:prstGeom prst="rect">
            <a:avLst/>
          </a:prstGeom>
          <a:solidFill>
            <a:schemeClr val="tx1">
              <a:alpha val="63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국방 어시스턴트 대시보드</a:t>
            </a:r>
          </a:p>
        </p:txBody>
      </p:sp>
    </p:spTree>
    <p:extLst>
      <p:ext uri="{BB962C8B-B14F-4D97-AF65-F5344CB8AC3E}">
        <p14:creationId xmlns:p14="http://schemas.microsoft.com/office/powerpoint/2010/main" val="4268948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소화전, 앉아있는, 테이블, 오토바이이(가) 표시된 사진&#10;&#10;자동 생성된 설명">
            <a:extLst>
              <a:ext uri="{FF2B5EF4-FFF2-40B4-BE49-F238E27FC236}">
                <a16:creationId xmlns:a16="http://schemas.microsoft.com/office/drawing/2014/main" id="{85C699FA-CD50-4775-953C-5249B6445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1183" y="2495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229D956C-5AC3-49E5-94C8-C0D8391CFBF1}"/>
              </a:ext>
            </a:extLst>
          </p:cNvPr>
          <p:cNvSpPr/>
          <p:nvPr/>
        </p:nvSpPr>
        <p:spPr>
          <a:xfrm rot="5400000">
            <a:off x="129691" y="79362"/>
            <a:ext cx="927069" cy="709457"/>
          </a:xfrm>
          <a:prstGeom prst="homePlat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4</a:t>
            </a:r>
            <a:endParaRPr lang="ko-KR" altLang="en-US" sz="2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7EA496D-3CD1-4382-96F4-4E2E9B5E5FF6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947954" y="230781"/>
            <a:ext cx="10896490" cy="2594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7D62899-29A0-4DAA-AADE-8CDFD52CBCA8}"/>
              </a:ext>
            </a:extLst>
          </p:cNvPr>
          <p:cNvCxnSpPr/>
          <p:nvPr/>
        </p:nvCxnSpPr>
        <p:spPr>
          <a:xfrm>
            <a:off x="11844446" y="230781"/>
            <a:ext cx="0" cy="639232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BC9B447-9F27-4DBF-AD57-F9DE296120CA}"/>
              </a:ext>
            </a:extLst>
          </p:cNvPr>
          <p:cNvCxnSpPr>
            <a:cxnSpLocks/>
          </p:cNvCxnSpPr>
          <p:nvPr/>
        </p:nvCxnSpPr>
        <p:spPr>
          <a:xfrm>
            <a:off x="347554" y="661988"/>
            <a:ext cx="0" cy="596112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CFB12EA2-CB69-45F4-9BCC-A881172E369D}"/>
              </a:ext>
            </a:extLst>
          </p:cNvPr>
          <p:cNvCxnSpPr/>
          <p:nvPr/>
        </p:nvCxnSpPr>
        <p:spPr>
          <a:xfrm>
            <a:off x="347554" y="6623108"/>
            <a:ext cx="1149689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4260B6D-B0C8-43BF-8427-0ADEDC4D2A24}"/>
              </a:ext>
            </a:extLst>
          </p:cNvPr>
          <p:cNvSpPr txBox="1"/>
          <p:nvPr/>
        </p:nvSpPr>
        <p:spPr>
          <a:xfrm>
            <a:off x="323262" y="245271"/>
            <a:ext cx="3134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구성화면</a:t>
            </a:r>
            <a:endParaRPr lang="ko-KR" altLang="en-US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2DC3DD43-9523-43BA-A064-051AE7178475}"/>
              </a:ext>
            </a:extLst>
          </p:cNvPr>
          <p:cNvSpPr/>
          <p:nvPr/>
        </p:nvSpPr>
        <p:spPr>
          <a:xfrm>
            <a:off x="7634033" y="5961586"/>
            <a:ext cx="4055826" cy="268316"/>
          </a:xfrm>
          <a:prstGeom prst="rect">
            <a:avLst/>
          </a:prstGeom>
          <a:solidFill>
            <a:schemeClr val="tx1">
              <a:alpha val="63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ChatBot</a:t>
            </a:r>
            <a:r>
              <a: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UI</a:t>
            </a:r>
            <a:endParaRPr lang="ko-KR" altLang="en-US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1C704F0-FBEF-4C6A-AE29-E47C699B8F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513" y="1071207"/>
            <a:ext cx="6966791" cy="4765488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80F1A512-BA91-458C-8D68-08ECBFA95C28}"/>
              </a:ext>
            </a:extLst>
          </p:cNvPr>
          <p:cNvSpPr/>
          <p:nvPr/>
        </p:nvSpPr>
        <p:spPr>
          <a:xfrm>
            <a:off x="463513" y="5954074"/>
            <a:ext cx="6966786" cy="268316"/>
          </a:xfrm>
          <a:prstGeom prst="rect">
            <a:avLst/>
          </a:prstGeom>
          <a:solidFill>
            <a:schemeClr val="tx1">
              <a:alpha val="63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대화식 행정처리</a:t>
            </a:r>
            <a:r>
              <a: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체계연동</a:t>
            </a:r>
            <a:r>
              <a: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및 응답</a:t>
            </a:r>
            <a:r>
              <a: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및 학습</a:t>
            </a:r>
            <a:r>
              <a: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(</a:t>
            </a:r>
            <a:r>
              <a:rPr lang="ko-KR" altLang="en-US" dirty="0" err="1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머신러닝</a:t>
            </a:r>
            <a:r>
              <a:rPr lang="en-US" altLang="ko-KR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)</a:t>
            </a:r>
            <a:r>
              <a:rPr lang="ko-KR" altLang="en-US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체계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A34430E-7F29-4660-B837-F4B9617AD8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34021" y="1071207"/>
            <a:ext cx="4055826" cy="4769577"/>
          </a:xfrm>
          <a:prstGeom prst="roundRect">
            <a:avLst>
              <a:gd name="adj" fmla="val 1787"/>
            </a:avLst>
          </a:prstGeom>
        </p:spPr>
      </p:pic>
    </p:spTree>
    <p:extLst>
      <p:ext uri="{BB962C8B-B14F-4D97-AF65-F5344CB8AC3E}">
        <p14:creationId xmlns:p14="http://schemas.microsoft.com/office/powerpoint/2010/main" val="2090326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소화전, 앉아있는, 테이블, 오토바이이(가) 표시된 사진&#10;&#10;자동 생성된 설명">
            <a:extLst>
              <a:ext uri="{FF2B5EF4-FFF2-40B4-BE49-F238E27FC236}">
                <a16:creationId xmlns:a16="http://schemas.microsoft.com/office/drawing/2014/main" id="{85C699FA-CD50-4775-953C-5249B6445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411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229D956C-5AC3-49E5-94C8-C0D8391CFBF1}"/>
              </a:ext>
            </a:extLst>
          </p:cNvPr>
          <p:cNvSpPr/>
          <p:nvPr/>
        </p:nvSpPr>
        <p:spPr>
          <a:xfrm rot="5400000">
            <a:off x="129691" y="79362"/>
            <a:ext cx="927069" cy="709457"/>
          </a:xfrm>
          <a:prstGeom prst="homePlat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5</a:t>
            </a:r>
            <a:endParaRPr lang="ko-KR" altLang="en-US" sz="2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7EA496D-3CD1-4382-96F4-4E2E9B5E5FF6}"/>
              </a:ext>
            </a:extLst>
          </p:cNvPr>
          <p:cNvCxnSpPr>
            <a:cxnSpLocks/>
            <a:stCxn id="2" idx="0"/>
          </p:cNvCxnSpPr>
          <p:nvPr/>
        </p:nvCxnSpPr>
        <p:spPr>
          <a:xfrm flipV="1">
            <a:off x="947954" y="230781"/>
            <a:ext cx="10896490" cy="25945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87D62899-29A0-4DAA-AADE-8CDFD52CBCA8}"/>
              </a:ext>
            </a:extLst>
          </p:cNvPr>
          <p:cNvCxnSpPr/>
          <p:nvPr/>
        </p:nvCxnSpPr>
        <p:spPr>
          <a:xfrm>
            <a:off x="11844446" y="230781"/>
            <a:ext cx="0" cy="639232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BC9B447-9F27-4DBF-AD57-F9DE296120CA}"/>
              </a:ext>
            </a:extLst>
          </p:cNvPr>
          <p:cNvCxnSpPr>
            <a:cxnSpLocks/>
          </p:cNvCxnSpPr>
          <p:nvPr/>
        </p:nvCxnSpPr>
        <p:spPr>
          <a:xfrm>
            <a:off x="347554" y="661988"/>
            <a:ext cx="0" cy="596112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4260B6D-B0C8-43BF-8427-0ADEDC4D2A24}"/>
              </a:ext>
            </a:extLst>
          </p:cNvPr>
          <p:cNvSpPr txBox="1"/>
          <p:nvPr/>
        </p:nvSpPr>
        <p:spPr>
          <a:xfrm>
            <a:off x="323262" y="245271"/>
            <a:ext cx="36391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발전가능성</a:t>
            </a:r>
            <a:endParaRPr lang="ko-KR" altLang="en-US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B1A17E-A362-4134-8881-24B115010A15}"/>
              </a:ext>
            </a:extLst>
          </p:cNvPr>
          <p:cNvGrpSpPr/>
          <p:nvPr/>
        </p:nvGrpSpPr>
        <p:grpSpPr>
          <a:xfrm>
            <a:off x="1726173" y="1283765"/>
            <a:ext cx="8739652" cy="1133687"/>
            <a:chOff x="1985460" y="1309119"/>
            <a:chExt cx="8213071" cy="92197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E69D0D2-8665-4B29-86A0-9BB0D33DF86F}"/>
                </a:ext>
              </a:extLst>
            </p:cNvPr>
            <p:cNvSpPr txBox="1"/>
            <p:nvPr/>
          </p:nvSpPr>
          <p:spPr>
            <a:xfrm>
              <a:off x="1985460" y="1309119"/>
              <a:ext cx="8213071" cy="502768"/>
            </a:xfrm>
            <a:prstGeom prst="rect">
              <a:avLst/>
            </a:prstGeom>
            <a:solidFill>
              <a:schemeClr val="tx1">
                <a:alpha val="83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ko-KR" altLang="en-US" sz="26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각 행정 애플리케이션 통합 관리를 통한 사용자 접근성 증대</a:t>
              </a:r>
              <a:endParaRPr lang="en-US" altLang="ko-KR" sz="26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B9110F-BD70-4FA8-A544-4E43AF7B3F3F}"/>
                </a:ext>
              </a:extLst>
            </p:cNvPr>
            <p:cNvSpPr txBox="1"/>
            <p:nvPr/>
          </p:nvSpPr>
          <p:spPr>
            <a:xfrm>
              <a:off x="1985460" y="1878504"/>
              <a:ext cx="8213071" cy="352588"/>
            </a:xfrm>
            <a:prstGeom prst="rect">
              <a:avLst/>
            </a:prstGeom>
            <a:solidFill>
              <a:schemeClr val="tx1">
                <a:alpha val="32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자주 사용되는 체계들을 </a:t>
              </a:r>
              <a:r>
                <a:rPr lang="en-US" altLang="ko-KR" sz="14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Single Page Application </a:t>
              </a:r>
              <a:r>
                <a:rPr lang="ko-KR" altLang="en-US" sz="14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형태로 좀더 직관적이고 빠르게 사용자가 접근할 수 있음</a:t>
              </a:r>
              <a:endParaRPr lang="en-US" altLang="ko-KR" sz="1400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5E8D83BC-7FE2-4498-9EC9-DD0C33F684C4}"/>
              </a:ext>
            </a:extLst>
          </p:cNvPr>
          <p:cNvGrpSpPr/>
          <p:nvPr/>
        </p:nvGrpSpPr>
        <p:grpSpPr>
          <a:xfrm>
            <a:off x="1726177" y="2701948"/>
            <a:ext cx="8739645" cy="1062608"/>
            <a:chOff x="1985460" y="2536446"/>
            <a:chExt cx="8213071" cy="81115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BEBE2F-C24B-40D2-9252-0F91888C63E6}"/>
                </a:ext>
              </a:extLst>
            </p:cNvPr>
            <p:cNvSpPr txBox="1"/>
            <p:nvPr/>
          </p:nvSpPr>
          <p:spPr>
            <a:xfrm>
              <a:off x="1985460" y="2536446"/>
              <a:ext cx="8213071" cy="424936"/>
            </a:xfrm>
            <a:prstGeom prst="rect">
              <a:avLst/>
            </a:prstGeom>
            <a:solidFill>
              <a:schemeClr val="tx1">
                <a:alpha val="83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ko-KR" altLang="en-US" sz="22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한국어 자연어 처리가 가능한 대화식 행정처리를 통해 업무 효율성 증가</a:t>
              </a:r>
              <a:endParaRPr lang="en-US" altLang="ko-KR" sz="22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FA0FAD-022D-4CA0-B5D9-9AF97FD7765A}"/>
                </a:ext>
              </a:extLst>
            </p:cNvPr>
            <p:cNvSpPr txBox="1"/>
            <p:nvPr/>
          </p:nvSpPr>
          <p:spPr>
            <a:xfrm>
              <a:off x="1985460" y="3028390"/>
              <a:ext cx="8213071" cy="319211"/>
            </a:xfrm>
            <a:prstGeom prst="rect">
              <a:avLst/>
            </a:prstGeom>
            <a:solidFill>
              <a:schemeClr val="tx1">
                <a:alpha val="32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ko-KR" altLang="en-US" sz="13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보편적인 </a:t>
              </a:r>
              <a:r>
                <a:rPr lang="en-US" altLang="ko-KR" sz="1300" dirty="0" err="1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ChatBot</a:t>
              </a:r>
              <a:r>
                <a:rPr lang="ko-KR" altLang="en-US" sz="13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의 버튼 이벤트형 처리가 아닌 </a:t>
              </a:r>
              <a:r>
                <a:rPr lang="en-US" altLang="ko-KR" sz="1300" dirty="0" err="1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Dialogflow</a:t>
              </a:r>
              <a:r>
                <a:rPr lang="en-US" altLang="ko-KR" sz="13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 API</a:t>
              </a:r>
              <a:r>
                <a:rPr lang="ko-KR" altLang="en-US" sz="13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 자연어 처리를 통해 사용자가 대화형태로 업무처리가 가능함</a:t>
              </a:r>
              <a:endParaRPr lang="en-US" altLang="ko-KR" sz="1300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C2A2E83-B10D-4992-8BAF-C677FE9AE4E4}"/>
              </a:ext>
            </a:extLst>
          </p:cNvPr>
          <p:cNvGrpSpPr/>
          <p:nvPr/>
        </p:nvGrpSpPr>
        <p:grpSpPr>
          <a:xfrm>
            <a:off x="1726180" y="4044778"/>
            <a:ext cx="8739639" cy="1359845"/>
            <a:chOff x="1985460" y="3795669"/>
            <a:chExt cx="8221081" cy="112867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FCCB6F1-1F0C-4AFD-9D25-CA78FE882389}"/>
                </a:ext>
              </a:extLst>
            </p:cNvPr>
            <p:cNvSpPr txBox="1"/>
            <p:nvPr/>
          </p:nvSpPr>
          <p:spPr>
            <a:xfrm>
              <a:off x="1993470" y="3795669"/>
              <a:ext cx="8213071" cy="487578"/>
            </a:xfrm>
            <a:prstGeom prst="rect">
              <a:avLst/>
            </a:prstGeom>
            <a:solidFill>
              <a:schemeClr val="tx1">
                <a:alpha val="83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부서별</a:t>
              </a:r>
              <a:r>
                <a:rPr lang="en-US" altLang="ko-KR" sz="2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(</a:t>
              </a:r>
              <a:r>
                <a:rPr lang="ko-KR" altLang="en-US" sz="2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사용자</a:t>
              </a:r>
              <a:r>
                <a:rPr lang="en-US" altLang="ko-KR" sz="2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) </a:t>
              </a:r>
              <a:r>
                <a:rPr lang="ko-KR" altLang="en-US" sz="2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데이터셋 구축 및 학습을 통한 실시간 </a:t>
              </a:r>
              <a:r>
                <a:rPr lang="en-US" altLang="ko-KR" sz="2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M:N </a:t>
              </a:r>
              <a:r>
                <a:rPr lang="ko-KR" altLang="en-US" sz="2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서비스</a:t>
              </a:r>
              <a:endParaRPr lang="en-US" altLang="ko-KR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98A4DE5-B608-4045-A2B9-DC4CB3518B35}"/>
                </a:ext>
              </a:extLst>
            </p:cNvPr>
            <p:cNvSpPr txBox="1"/>
            <p:nvPr/>
          </p:nvSpPr>
          <p:spPr>
            <a:xfrm>
              <a:off x="1985460" y="4360130"/>
              <a:ext cx="8213071" cy="564215"/>
            </a:xfrm>
            <a:prstGeom prst="rect">
              <a:avLst/>
            </a:prstGeom>
            <a:solidFill>
              <a:schemeClr val="tx1">
                <a:alpha val="32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ko-KR" altLang="en-US" sz="15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인공지능 </a:t>
              </a:r>
              <a:r>
                <a:rPr lang="en-US" altLang="ko-KR" sz="15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+ </a:t>
              </a:r>
              <a:r>
                <a:rPr lang="ko-KR" altLang="en-US" sz="15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웹 서비스 기반으로 데이터가 제공되므로 인력비용이나 시간에 대한 제약이 없고</a:t>
              </a:r>
              <a:endParaRPr lang="en-US" altLang="ko-KR" sz="1500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  <a:p>
              <a:pPr algn="ctr"/>
              <a:r>
                <a:rPr lang="ko-KR" altLang="en-US" sz="15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부서별 담당자는 최초 </a:t>
              </a:r>
              <a:r>
                <a:rPr lang="en-US" altLang="ko-KR" sz="15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1</a:t>
              </a:r>
              <a:r>
                <a:rPr lang="ko-KR" altLang="en-US" sz="15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회 데이터셋 구축을 통해 업무 중복을 최소화 할 수 있음</a:t>
              </a:r>
              <a:endParaRPr lang="en-US" altLang="ko-KR" sz="1500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EBD7E99-E6AA-452D-85FA-99D9CA4F8A85}"/>
              </a:ext>
            </a:extLst>
          </p:cNvPr>
          <p:cNvGrpSpPr/>
          <p:nvPr/>
        </p:nvGrpSpPr>
        <p:grpSpPr>
          <a:xfrm>
            <a:off x="5985741" y="5600079"/>
            <a:ext cx="212002" cy="1148261"/>
            <a:chOff x="5985994" y="5211346"/>
            <a:chExt cx="212002" cy="1148261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A4C61580-2D88-40BF-B3CB-99C1D9EDAC50}"/>
                </a:ext>
              </a:extLst>
            </p:cNvPr>
            <p:cNvSpPr/>
            <p:nvPr/>
          </p:nvSpPr>
          <p:spPr>
            <a:xfrm>
              <a:off x="5985994" y="5211346"/>
              <a:ext cx="212002" cy="224157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02690255-E46D-4169-9271-28A978204F0D}"/>
                </a:ext>
              </a:extLst>
            </p:cNvPr>
            <p:cNvSpPr/>
            <p:nvPr/>
          </p:nvSpPr>
          <p:spPr>
            <a:xfrm>
              <a:off x="5985994" y="5673398"/>
              <a:ext cx="212002" cy="224157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C296F3BF-9CED-4C33-AE54-15767EC59F0F}"/>
                </a:ext>
              </a:extLst>
            </p:cNvPr>
            <p:cNvSpPr/>
            <p:nvPr/>
          </p:nvSpPr>
          <p:spPr>
            <a:xfrm>
              <a:off x="5985994" y="6135450"/>
              <a:ext cx="212002" cy="224157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28" name="원호 27">
            <a:extLst>
              <a:ext uri="{FF2B5EF4-FFF2-40B4-BE49-F238E27FC236}">
                <a16:creationId xmlns:a16="http://schemas.microsoft.com/office/drawing/2014/main" id="{5CDEFA31-1B08-4ED4-A1DA-1CE9F38994A1}"/>
              </a:ext>
            </a:extLst>
          </p:cNvPr>
          <p:cNvSpPr/>
          <p:nvPr/>
        </p:nvSpPr>
        <p:spPr>
          <a:xfrm rot="12225821">
            <a:off x="10347799" y="1763526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원호 28">
            <a:extLst>
              <a:ext uri="{FF2B5EF4-FFF2-40B4-BE49-F238E27FC236}">
                <a16:creationId xmlns:a16="http://schemas.microsoft.com/office/drawing/2014/main" id="{21A30BFB-0A7A-4A51-9200-FEEA5101B815}"/>
              </a:ext>
            </a:extLst>
          </p:cNvPr>
          <p:cNvSpPr/>
          <p:nvPr/>
        </p:nvSpPr>
        <p:spPr>
          <a:xfrm rot="12225821">
            <a:off x="1806003" y="1763525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원호 29">
            <a:extLst>
              <a:ext uri="{FF2B5EF4-FFF2-40B4-BE49-F238E27FC236}">
                <a16:creationId xmlns:a16="http://schemas.microsoft.com/office/drawing/2014/main" id="{60608334-2511-47E9-BC60-FC4369334C82}"/>
              </a:ext>
            </a:extLst>
          </p:cNvPr>
          <p:cNvSpPr/>
          <p:nvPr/>
        </p:nvSpPr>
        <p:spPr>
          <a:xfrm rot="12225821">
            <a:off x="10347799" y="3105888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원호 30">
            <a:extLst>
              <a:ext uri="{FF2B5EF4-FFF2-40B4-BE49-F238E27FC236}">
                <a16:creationId xmlns:a16="http://schemas.microsoft.com/office/drawing/2014/main" id="{A77156D3-F8C2-4169-8294-9F379DF49B51}"/>
              </a:ext>
            </a:extLst>
          </p:cNvPr>
          <p:cNvSpPr/>
          <p:nvPr/>
        </p:nvSpPr>
        <p:spPr>
          <a:xfrm rot="12225821">
            <a:off x="1806003" y="3105887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A9C9203C-68B7-4BE9-8E9F-ACA46055F95E}"/>
              </a:ext>
            </a:extLst>
          </p:cNvPr>
          <p:cNvSpPr/>
          <p:nvPr/>
        </p:nvSpPr>
        <p:spPr>
          <a:xfrm rot="12225821">
            <a:off x="10347799" y="4514466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원호 32">
            <a:extLst>
              <a:ext uri="{FF2B5EF4-FFF2-40B4-BE49-F238E27FC236}">
                <a16:creationId xmlns:a16="http://schemas.microsoft.com/office/drawing/2014/main" id="{144B294F-8E7B-4DB3-B6BC-9CE0A32F497B}"/>
              </a:ext>
            </a:extLst>
          </p:cNvPr>
          <p:cNvSpPr/>
          <p:nvPr/>
        </p:nvSpPr>
        <p:spPr>
          <a:xfrm rot="12225821">
            <a:off x="1806003" y="4514465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2711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소화전, 앉아있는, 테이블, 오토바이이(가) 표시된 사진&#10;&#10;자동 생성된 설명">
            <a:extLst>
              <a:ext uri="{FF2B5EF4-FFF2-40B4-BE49-F238E27FC236}">
                <a16:creationId xmlns:a16="http://schemas.microsoft.com/office/drawing/2014/main" id="{85C699FA-CD50-4775-953C-5249B6445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4111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</p:txBody>
      </p:sp>
      <p:sp>
        <p:nvSpPr>
          <p:cNvPr id="2" name="화살표: 오각형 1">
            <a:extLst>
              <a:ext uri="{FF2B5EF4-FFF2-40B4-BE49-F238E27FC236}">
                <a16:creationId xmlns:a16="http://schemas.microsoft.com/office/drawing/2014/main" id="{229D956C-5AC3-49E5-94C8-C0D8391CFBF1}"/>
              </a:ext>
            </a:extLst>
          </p:cNvPr>
          <p:cNvSpPr/>
          <p:nvPr/>
        </p:nvSpPr>
        <p:spPr>
          <a:xfrm rot="5400000">
            <a:off x="129691" y="79362"/>
            <a:ext cx="927069" cy="709457"/>
          </a:xfrm>
          <a:prstGeom prst="homePlat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altLang="ko-KR" sz="2800" dirty="0">
                <a:latin typeface="-윤고딕330" panose="02030504000101010101" pitchFamily="18" charset="-127"/>
                <a:ea typeface="-윤고딕330" panose="02030504000101010101" pitchFamily="18" charset="-127"/>
              </a:rPr>
              <a:t>5</a:t>
            </a:r>
            <a:endParaRPr lang="ko-KR" altLang="en-US" sz="2800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A98CEED5-941B-41AD-9AE7-8D3B549EABB0}"/>
              </a:ext>
            </a:extLst>
          </p:cNvPr>
          <p:cNvGrpSpPr/>
          <p:nvPr/>
        </p:nvGrpSpPr>
        <p:grpSpPr>
          <a:xfrm>
            <a:off x="347554" y="230781"/>
            <a:ext cx="11496892" cy="6392327"/>
            <a:chOff x="347554" y="230781"/>
            <a:chExt cx="11496892" cy="6392327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B7EA496D-3CD1-4382-96F4-4E2E9B5E5FF6}"/>
                </a:ext>
              </a:extLst>
            </p:cNvPr>
            <p:cNvCxnSpPr>
              <a:cxnSpLocks/>
              <a:stCxn id="2" idx="0"/>
            </p:cNvCxnSpPr>
            <p:nvPr/>
          </p:nvCxnSpPr>
          <p:spPr>
            <a:xfrm flipV="1">
              <a:off x="947954" y="230781"/>
              <a:ext cx="10896490" cy="25945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87D62899-29A0-4DAA-AADE-8CDFD52CBCA8}"/>
                </a:ext>
              </a:extLst>
            </p:cNvPr>
            <p:cNvCxnSpPr/>
            <p:nvPr/>
          </p:nvCxnSpPr>
          <p:spPr>
            <a:xfrm>
              <a:off x="11844446" y="230781"/>
              <a:ext cx="0" cy="639232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ABC9B447-9F27-4DBF-AD57-F9DE296120CA}"/>
                </a:ext>
              </a:extLst>
            </p:cNvPr>
            <p:cNvCxnSpPr>
              <a:cxnSpLocks/>
            </p:cNvCxnSpPr>
            <p:nvPr/>
          </p:nvCxnSpPr>
          <p:spPr>
            <a:xfrm>
              <a:off x="347554" y="661988"/>
              <a:ext cx="0" cy="596112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24260B6D-B0C8-43BF-8427-0ADEDC4D2A24}"/>
              </a:ext>
            </a:extLst>
          </p:cNvPr>
          <p:cNvSpPr txBox="1"/>
          <p:nvPr/>
        </p:nvSpPr>
        <p:spPr>
          <a:xfrm>
            <a:off x="323262" y="245271"/>
            <a:ext cx="43757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목표</a:t>
            </a:r>
            <a:r>
              <a:rPr lang="en-US" altLang="ko-KR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(</a:t>
            </a:r>
            <a:r>
              <a:rPr lang="ko-KR" altLang="en-US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개선사항</a:t>
            </a:r>
            <a:r>
              <a:rPr lang="en-US" altLang="ko-KR" sz="3200" dirty="0"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)</a:t>
            </a:r>
            <a:endParaRPr lang="ko-KR" altLang="en-US" sz="2000" dirty="0"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1B1A17E-A362-4134-8881-24B115010A15}"/>
              </a:ext>
            </a:extLst>
          </p:cNvPr>
          <p:cNvGrpSpPr/>
          <p:nvPr/>
        </p:nvGrpSpPr>
        <p:grpSpPr>
          <a:xfrm>
            <a:off x="1726173" y="1353438"/>
            <a:ext cx="8739652" cy="1101477"/>
            <a:chOff x="1985460" y="1309119"/>
            <a:chExt cx="8213071" cy="895778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E69D0D2-8665-4B29-86A0-9BB0D33DF86F}"/>
                </a:ext>
              </a:extLst>
            </p:cNvPr>
            <p:cNvSpPr txBox="1"/>
            <p:nvPr/>
          </p:nvSpPr>
          <p:spPr>
            <a:xfrm>
              <a:off x="1985460" y="1309119"/>
              <a:ext cx="8213071" cy="473983"/>
            </a:xfrm>
            <a:prstGeom prst="rect">
              <a:avLst/>
            </a:prstGeom>
            <a:solidFill>
              <a:schemeClr val="tx1">
                <a:alpha val="83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SaaS (Software as a Service) </a:t>
              </a:r>
              <a:r>
                <a:rPr lang="ko-KR" altLang="en-US" sz="2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형태로 비즈니스 모델 구축</a:t>
              </a:r>
              <a:endParaRPr lang="en-US" altLang="ko-KR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B9110F-BD70-4FA8-A544-4E43AF7B3F3F}"/>
                </a:ext>
              </a:extLst>
            </p:cNvPr>
            <p:cNvSpPr txBox="1"/>
            <p:nvPr/>
          </p:nvSpPr>
          <p:spPr>
            <a:xfrm>
              <a:off x="1985460" y="1852309"/>
              <a:ext cx="8213071" cy="352588"/>
            </a:xfrm>
            <a:prstGeom prst="rect">
              <a:avLst/>
            </a:prstGeom>
            <a:solidFill>
              <a:schemeClr val="tx1">
                <a:alpha val="32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군 인트라넷 환경에 한정하여 서비스 하는 것이 아닌 외부 환경에도 적용할 수 있도록 개선하여 목표시장 세분화</a:t>
              </a:r>
              <a:endParaRPr lang="en-US" altLang="ko-KR" sz="1400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5E8D83BC-7FE2-4498-9EC9-DD0C33F684C4}"/>
              </a:ext>
            </a:extLst>
          </p:cNvPr>
          <p:cNvGrpSpPr/>
          <p:nvPr/>
        </p:nvGrpSpPr>
        <p:grpSpPr>
          <a:xfrm>
            <a:off x="1726177" y="2771621"/>
            <a:ext cx="8739645" cy="1098874"/>
            <a:chOff x="1985460" y="2536446"/>
            <a:chExt cx="8213071" cy="83883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ABEBE2F-C24B-40D2-9252-0F91888C63E6}"/>
                </a:ext>
              </a:extLst>
            </p:cNvPr>
            <p:cNvSpPr txBox="1"/>
            <p:nvPr/>
          </p:nvSpPr>
          <p:spPr>
            <a:xfrm>
              <a:off x="1985460" y="2536446"/>
              <a:ext cx="8213071" cy="436683"/>
            </a:xfrm>
            <a:prstGeom prst="rect">
              <a:avLst/>
            </a:prstGeom>
            <a:solidFill>
              <a:schemeClr val="tx1">
                <a:alpha val="83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en-US" altLang="ko-KR" sz="2300" dirty="0" err="1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ChatBot</a:t>
              </a:r>
              <a:r>
                <a:rPr lang="ko-KR" altLang="en-US" sz="23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 학습 체계가 데이터 무결성을 보장할 수 있도록 개선</a:t>
              </a:r>
              <a:endParaRPr lang="en-US" altLang="ko-KR" sz="23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AFA0FAD-022D-4CA0-B5D9-9AF97FD7765A}"/>
                </a:ext>
              </a:extLst>
            </p:cNvPr>
            <p:cNvSpPr txBox="1"/>
            <p:nvPr/>
          </p:nvSpPr>
          <p:spPr>
            <a:xfrm>
              <a:off x="1985460" y="3032579"/>
              <a:ext cx="8213071" cy="342706"/>
            </a:xfrm>
            <a:prstGeom prst="rect">
              <a:avLst/>
            </a:prstGeom>
            <a:solidFill>
              <a:schemeClr val="tx1">
                <a:alpha val="32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ko-KR" altLang="en-US" sz="15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사전 데이터셋 및 추가된 데이터들에 대해 데이터의 정확성과 일관성을 보장할 수 있도록 알고리즘 개선</a:t>
              </a:r>
              <a:endParaRPr lang="en-US" altLang="ko-KR" sz="1500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9C2A2E83-B10D-4992-8BAF-C677FE9AE4E4}"/>
              </a:ext>
            </a:extLst>
          </p:cNvPr>
          <p:cNvGrpSpPr/>
          <p:nvPr/>
        </p:nvGrpSpPr>
        <p:grpSpPr>
          <a:xfrm>
            <a:off x="1726180" y="4114448"/>
            <a:ext cx="8739639" cy="1123261"/>
            <a:chOff x="1985460" y="3795669"/>
            <a:chExt cx="8221081" cy="93231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FCCB6F1-1F0C-4AFD-9D25-CA78FE882389}"/>
                </a:ext>
              </a:extLst>
            </p:cNvPr>
            <p:cNvSpPr txBox="1"/>
            <p:nvPr/>
          </p:nvSpPr>
          <p:spPr>
            <a:xfrm>
              <a:off x="1993470" y="3795669"/>
              <a:ext cx="8213071" cy="487578"/>
            </a:xfrm>
            <a:prstGeom prst="rect">
              <a:avLst/>
            </a:prstGeom>
            <a:solidFill>
              <a:schemeClr val="tx1">
                <a:alpha val="83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-윤고딕320" panose="02030504000101010101" pitchFamily="18" charset="-127"/>
                  <a:ea typeface="-윤고딕320" panose="02030504000101010101" pitchFamily="18" charset="-127"/>
                </a:rPr>
                <a:t>체계 사용자들에 대한 분석 기능 구축</a:t>
              </a:r>
              <a:endParaRPr lang="en-US" altLang="ko-KR" sz="2400" dirty="0">
                <a:solidFill>
                  <a:schemeClr val="bg1"/>
                </a:solidFill>
                <a:latin typeface="-윤고딕320" panose="02030504000101010101" pitchFamily="18" charset="-127"/>
                <a:ea typeface="-윤고딕320" panose="02030504000101010101" pitchFamily="18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98A4DE5-B608-4045-A2B9-DC4CB3518B35}"/>
                </a:ext>
              </a:extLst>
            </p:cNvPr>
            <p:cNvSpPr txBox="1"/>
            <p:nvPr/>
          </p:nvSpPr>
          <p:spPr>
            <a:xfrm>
              <a:off x="1985460" y="4355357"/>
              <a:ext cx="8213071" cy="372623"/>
            </a:xfrm>
            <a:prstGeom prst="rect">
              <a:avLst/>
            </a:prstGeom>
            <a:solidFill>
              <a:schemeClr val="tx1">
                <a:alpha val="32000"/>
              </a:schemeClr>
            </a:solidFill>
            <a:ln w="12700">
              <a:solidFill>
                <a:schemeClr val="bg1"/>
              </a:solidFill>
            </a:ln>
          </p:spPr>
          <p:txBody>
            <a:bodyPr wrap="square" tIns="108000" bIns="108000" rtlCol="0">
              <a:spAutoFit/>
            </a:bodyPr>
            <a:lstStyle/>
            <a:p>
              <a:pPr algn="ctr"/>
              <a:r>
                <a:rPr lang="ko-KR" altLang="en-US" sz="1500" dirty="0">
                  <a:solidFill>
                    <a:schemeClr val="bg1"/>
                  </a:solidFill>
                  <a:latin typeface="-윤고딕310" panose="02030504000101010101" pitchFamily="18" charset="-127"/>
                  <a:ea typeface="-윤고딕310" panose="02030504000101010101" pitchFamily="18" charset="-127"/>
                </a:rPr>
                <a:t>체계사용 및 질의응답 빈도가 높은 데이터에 대한 분석 결과를 시각 데이터로 제공할 수 있도록 개선 </a:t>
              </a:r>
              <a:endParaRPr lang="en-US" altLang="ko-KR" sz="1500" dirty="0">
                <a:solidFill>
                  <a:schemeClr val="bg1"/>
                </a:solidFill>
                <a:latin typeface="-윤고딕310" panose="02030504000101010101" pitchFamily="18" charset="-127"/>
                <a:ea typeface="-윤고딕310" panose="02030504000101010101" pitchFamily="18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EBD7E99-E6AA-452D-85FA-99D9CA4F8A85}"/>
              </a:ext>
            </a:extLst>
          </p:cNvPr>
          <p:cNvGrpSpPr/>
          <p:nvPr/>
        </p:nvGrpSpPr>
        <p:grpSpPr>
          <a:xfrm>
            <a:off x="5985741" y="5581851"/>
            <a:ext cx="212002" cy="1148261"/>
            <a:chOff x="5985994" y="5211346"/>
            <a:chExt cx="212002" cy="1148261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A4C61580-2D88-40BF-B3CB-99C1D9EDAC50}"/>
                </a:ext>
              </a:extLst>
            </p:cNvPr>
            <p:cNvSpPr/>
            <p:nvPr/>
          </p:nvSpPr>
          <p:spPr>
            <a:xfrm>
              <a:off x="5985994" y="5211346"/>
              <a:ext cx="212002" cy="224157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02690255-E46D-4169-9271-28A978204F0D}"/>
                </a:ext>
              </a:extLst>
            </p:cNvPr>
            <p:cNvSpPr/>
            <p:nvPr/>
          </p:nvSpPr>
          <p:spPr>
            <a:xfrm>
              <a:off x="5985994" y="5673398"/>
              <a:ext cx="212002" cy="224157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C296F3BF-9CED-4C33-AE54-15767EC59F0F}"/>
                </a:ext>
              </a:extLst>
            </p:cNvPr>
            <p:cNvSpPr/>
            <p:nvPr/>
          </p:nvSpPr>
          <p:spPr>
            <a:xfrm>
              <a:off x="5985994" y="6135450"/>
              <a:ext cx="212002" cy="224157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800" dirty="0"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</p:grpSp>
      <p:sp>
        <p:nvSpPr>
          <p:cNvPr id="28" name="원호 27">
            <a:extLst>
              <a:ext uri="{FF2B5EF4-FFF2-40B4-BE49-F238E27FC236}">
                <a16:creationId xmlns:a16="http://schemas.microsoft.com/office/drawing/2014/main" id="{226D60AE-BA0B-4E97-ABB8-4A631EAAC033}"/>
              </a:ext>
            </a:extLst>
          </p:cNvPr>
          <p:cNvSpPr/>
          <p:nvPr/>
        </p:nvSpPr>
        <p:spPr>
          <a:xfrm rot="12225821">
            <a:off x="10347799" y="1791953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원호 28">
            <a:extLst>
              <a:ext uri="{FF2B5EF4-FFF2-40B4-BE49-F238E27FC236}">
                <a16:creationId xmlns:a16="http://schemas.microsoft.com/office/drawing/2014/main" id="{D0167A65-B01D-4497-80A7-A99F980B3300}"/>
              </a:ext>
            </a:extLst>
          </p:cNvPr>
          <p:cNvSpPr/>
          <p:nvPr/>
        </p:nvSpPr>
        <p:spPr>
          <a:xfrm rot="12225821">
            <a:off x="1806003" y="1791952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원호 29">
            <a:extLst>
              <a:ext uri="{FF2B5EF4-FFF2-40B4-BE49-F238E27FC236}">
                <a16:creationId xmlns:a16="http://schemas.microsoft.com/office/drawing/2014/main" id="{85AFCF02-78DB-4323-A693-29D539580A8D}"/>
              </a:ext>
            </a:extLst>
          </p:cNvPr>
          <p:cNvSpPr/>
          <p:nvPr/>
        </p:nvSpPr>
        <p:spPr>
          <a:xfrm rot="12225821">
            <a:off x="10347799" y="3208778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원호 30">
            <a:extLst>
              <a:ext uri="{FF2B5EF4-FFF2-40B4-BE49-F238E27FC236}">
                <a16:creationId xmlns:a16="http://schemas.microsoft.com/office/drawing/2014/main" id="{F1C96F80-F8BB-4850-8F9B-FBD55CDFE5B3}"/>
              </a:ext>
            </a:extLst>
          </p:cNvPr>
          <p:cNvSpPr/>
          <p:nvPr/>
        </p:nvSpPr>
        <p:spPr>
          <a:xfrm rot="12225821">
            <a:off x="1806003" y="3208777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원호 31">
            <a:extLst>
              <a:ext uri="{FF2B5EF4-FFF2-40B4-BE49-F238E27FC236}">
                <a16:creationId xmlns:a16="http://schemas.microsoft.com/office/drawing/2014/main" id="{D22F58AA-49F8-4CB6-B1F1-95FFE9F87860}"/>
              </a:ext>
            </a:extLst>
          </p:cNvPr>
          <p:cNvSpPr/>
          <p:nvPr/>
        </p:nvSpPr>
        <p:spPr>
          <a:xfrm rot="12225821">
            <a:off x="10347800" y="4569050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원호 32">
            <a:extLst>
              <a:ext uri="{FF2B5EF4-FFF2-40B4-BE49-F238E27FC236}">
                <a16:creationId xmlns:a16="http://schemas.microsoft.com/office/drawing/2014/main" id="{2BF47510-A56B-4C6C-B558-0F423A084A2B}"/>
              </a:ext>
            </a:extLst>
          </p:cNvPr>
          <p:cNvSpPr/>
          <p:nvPr/>
        </p:nvSpPr>
        <p:spPr>
          <a:xfrm rot="12225821">
            <a:off x="1806004" y="4569049"/>
            <a:ext cx="219011" cy="305450"/>
          </a:xfrm>
          <a:prstGeom prst="arc">
            <a:avLst>
              <a:gd name="adj1" fmla="val 16200000"/>
              <a:gd name="adj2" fmla="val 2109615"/>
            </a:avLst>
          </a:prstGeom>
          <a:noFill/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79235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975</TotalTime>
  <Words>392</Words>
  <Application>Microsoft Office PowerPoint</Application>
  <PresentationFormat>와이드스크린</PresentationFormat>
  <Paragraphs>86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-윤고딕330</vt:lpstr>
      <vt:lpstr>Arial</vt:lpstr>
      <vt:lpstr>-윤고딕320</vt:lpstr>
      <vt:lpstr>-윤고딕310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Admin</cp:lastModifiedBy>
  <cp:revision>59</cp:revision>
  <dcterms:created xsi:type="dcterms:W3CDTF">2019-10-24T01:24:07Z</dcterms:created>
  <dcterms:modified xsi:type="dcterms:W3CDTF">2019-10-24T18:21:38Z</dcterms:modified>
</cp:coreProperties>
</file>